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0" r:id="rId1"/>
    <p:sldMasterId id="2147483781" r:id="rId2"/>
    <p:sldMasterId id="2147483782" r:id="rId3"/>
    <p:sldMasterId id="2147483783" r:id="rId4"/>
    <p:sldMasterId id="2147483784" r:id="rId5"/>
    <p:sldMasterId id="2147483785" r:id="rId6"/>
  </p:sldMasterIdLst>
  <p:notesMasterIdLst>
    <p:notesMasterId r:id="rId4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x="9144000" cy="6858000" type="screen4x3"/>
  <p:notesSz cx="6858000" cy="9144000"/>
  <p:embeddedFontLst>
    <p:embeddedFont>
      <p:font typeface="Allerta" panose="020B0604020202020204" charset="0"/>
      <p:regular r:id="rId46"/>
    </p:embeddedFont>
    <p:embeddedFont>
      <p:font typeface="Calibri" panose="020F0502020204030204" pitchFamily="34" charset="0"/>
      <p:regular r:id="rId47"/>
      <p:bold r:id="rId48"/>
      <p:italic r:id="rId49"/>
      <p:boldItalic r:id="rId50"/>
    </p:embeddedFont>
    <p:embeddedFont>
      <p:font typeface="Georgia" panose="02040502050405020303" pitchFamily="18" charset="0"/>
      <p:regular r:id="rId51"/>
      <p:bold r:id="rId52"/>
      <p:italic r:id="rId53"/>
      <p:boldItalic r:id="rId54"/>
    </p:embeddedFont>
    <p:embeddedFont>
      <p:font typeface="Lucida Sans" panose="020B0602030504020204" pitchFamily="34" charset="0"/>
      <p:regular r:id="rId55"/>
      <p:bold r:id="rId56"/>
      <p:italic r:id="rId57"/>
      <p:boldItalic r:id="rId58"/>
    </p:embeddedFont>
    <p:embeddedFont>
      <p:font typeface="Montserrat Thin" panose="020B0604020202020204" charset="0"/>
      <p:regular r:id="rId59"/>
      <p:bold r:id="rId60"/>
      <p:italic r:id="rId61"/>
      <p:boldItalic r:id="rId62"/>
    </p:embeddedFont>
    <p:embeddedFont>
      <p:font typeface="Roboto" pitchFamily="2" charset="0"/>
      <p:regular r:id="rId63"/>
      <p:bold r:id="rId64"/>
      <p:italic r:id="rId65"/>
      <p:boldItalic r:id="rId66"/>
    </p:embeddedFont>
    <p:embeddedFont>
      <p:font typeface="Roboto Medium"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D05300-DB72-46A5-BE14-C41C83221FF0}">
  <a:tblStyle styleId="{6BD05300-DB72-46A5-BE14-C41C83221F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font" Target="fonts/font23.fntdata"/><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8" Type="http://schemas.openxmlformats.org/officeDocument/2006/relationships/slide" Target="slides/slide2.xml"/><Relationship Id="rId51" Type="http://schemas.openxmlformats.org/officeDocument/2006/relationships/font" Target="fonts/font6.fntdata"/><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Lucida Sans"/>
              <a:buNone/>
            </a:pPr>
            <a:fld id="{00000000-1234-1234-1234-123412341234}" type="slidenum">
              <a:rPr lang="en-US" sz="1200" b="0" i="0" u="none" strike="noStrike" cap="none">
                <a:solidFill>
                  <a:schemeClr val="dk1"/>
                </a:solidFill>
                <a:latin typeface="Lucida Sans"/>
                <a:ea typeface="Lucida Sans"/>
                <a:cs typeface="Lucida Sans"/>
                <a:sym typeface="Lucida Sans"/>
              </a:rPr>
              <a:t>‹#›</a:t>
            </a:fld>
            <a:endParaRPr sz="1200" b="0" i="0" u="none" strike="noStrike" cap="none">
              <a:solidFill>
                <a:schemeClr val="dk1"/>
              </a:solidFill>
              <a:latin typeface="Lucida Sans"/>
              <a:ea typeface="Lucida Sans"/>
              <a:cs typeface="Lucida Sans"/>
              <a:sym typeface="Lucida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chievethecore.org/shifts-mathematic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Shape 9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Shape 985"/>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a:t>Tori first timer poll</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Lucida Sans"/>
                <a:ea typeface="Lucida Sans"/>
                <a:cs typeface="Lucida Sans"/>
                <a:sym typeface="Lucida Sans"/>
              </a:rPr>
              <a:t>Handouts: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Lucida Sans"/>
                <a:ea typeface="Lucida Sans"/>
                <a:cs typeface="Lucida Sans"/>
                <a:sym typeface="Lucida Sans"/>
              </a:rPr>
              <a:t>While we’re waiting, we’d like you to participate in a quick poll so we can get an understanding of who’s on the webinar with us tonight.</a:t>
            </a:r>
            <a:endParaRPr/>
          </a:p>
        </p:txBody>
      </p:sp>
      <p:sp>
        <p:nvSpPr>
          <p:cNvPr id="986" name="Shape 986"/>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1</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Shape 10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9" name="Shape 104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ASTRID</a:t>
            </a:r>
            <a:endParaRPr/>
          </a:p>
          <a:p>
            <a:pPr marL="0" lvl="0" indent="0" rtl="0">
              <a:lnSpc>
                <a:spcPct val="115000"/>
              </a:lnSpc>
              <a:spcBef>
                <a:spcPts val="0"/>
              </a:spcBef>
              <a:spcAft>
                <a:spcPts val="0"/>
              </a:spcAft>
              <a:buClr>
                <a:schemeClr val="dk1"/>
              </a:buClr>
              <a:buSzPts val="1100"/>
              <a:buFont typeface="Arial"/>
              <a:buNone/>
            </a:pPr>
            <a:r>
              <a:rPr lang="en-US"/>
              <a:t>The Shifts provide a frame that describes how the Common Core and other college- and career-readiness standards raise expectations across multiple areas of the educational experience including instructional materials, classroom practice, and assessment. The Shifts illustrate how every standard contributes to transformative changes in the classroom that will better prepare college-and-career-ready students. Now we will look at the Criteria for High –Quality assessment and then cover a comparison of  how the Shifts manifest in the Criteria.</a:t>
            </a:r>
            <a:endParaRPr/>
          </a:p>
          <a:p>
            <a:pPr marL="0" lvl="0" indent="76200">
              <a:spcBef>
                <a:spcPts val="0"/>
              </a:spcBef>
              <a:spcAft>
                <a:spcPts val="0"/>
              </a:spcAft>
              <a:buNone/>
            </a:pPr>
            <a:endParaRPr/>
          </a:p>
        </p:txBody>
      </p:sp>
      <p:sp>
        <p:nvSpPr>
          <p:cNvPr id="1050" name="Shape 105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Shape 10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9" name="Shape 105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100"/>
              <a:t>The first Shift calls for a greater </a:t>
            </a:r>
            <a:r>
              <a:rPr lang="en-US" sz="1100" b="1"/>
              <a:t>focus</a:t>
            </a:r>
            <a:r>
              <a:rPr lang="en-US" sz="1100"/>
              <a:t> in mathematics. Traditionally, U.S. standards were arranged in a way that gave equal importance to four areas (Number and Operations, Measurement and Geometry, Algebra and Functions, and Statistics and Probability) like “shopping aisles.” Each grade would go up and down the aisles, tossing topics into the cart, losing focus.</a:t>
            </a:r>
            <a:endParaRPr sz="1100"/>
          </a:p>
          <a:p>
            <a:pPr marL="0" lvl="0" indent="0" rtl="0">
              <a:lnSpc>
                <a:spcPct val="115000"/>
              </a:lnSpc>
              <a:spcBef>
                <a:spcPts val="0"/>
              </a:spcBef>
              <a:spcAft>
                <a:spcPts val="0"/>
              </a:spcAft>
              <a:buClr>
                <a:schemeClr val="dk1"/>
              </a:buClr>
              <a:buSzPts val="1100"/>
              <a:buFont typeface="Arial"/>
              <a:buNone/>
            </a:pPr>
            <a:r>
              <a:rPr lang="en-US" sz="1100"/>
              <a:t>Rather than racing to cover topics in a mile-wide, inch-deep curriculum, the Standards require us to significantly narrow and deepen the way time and energy is spent in the math classroom. Additionally, many elementary students were dipping into advanced topics at the expense of mastering fundamentals. In this narrowing process, some topics that were covered previously in the grade will continue to be emphasized in that grade. It’s not new mathematics; it’s a new way of emphasizing the most important content for the grade.</a:t>
            </a:r>
            <a:endParaRPr sz="1100"/>
          </a:p>
          <a:p>
            <a:pPr marL="0" lvl="0" indent="0" rtl="0">
              <a:lnSpc>
                <a:spcPct val="115000"/>
              </a:lnSpc>
              <a:spcBef>
                <a:spcPts val="0"/>
              </a:spcBef>
              <a:spcAft>
                <a:spcPts val="0"/>
              </a:spcAft>
              <a:buClr>
                <a:schemeClr val="dk1"/>
              </a:buClr>
              <a:buSzPts val="1100"/>
              <a:buFont typeface="Arial"/>
              <a:buNone/>
            </a:pPr>
            <a:r>
              <a:rPr lang="en-US" sz="1100"/>
              <a:t>We focus deeply on the major work* of each grade so that students can gain strong foundations: solid conceptual understanding, a high degree of procedural skill and fluency, and the ability to apply the math they know to solve problems inside and outside the math classroom.</a:t>
            </a:r>
            <a:endParaRPr sz="1100"/>
          </a:p>
          <a:p>
            <a:pPr marL="0" lvl="0" indent="76200">
              <a:spcBef>
                <a:spcPts val="0"/>
              </a:spcBef>
              <a:spcAft>
                <a:spcPts val="0"/>
              </a:spcAft>
              <a:buNone/>
            </a:pPr>
            <a:r>
              <a:rPr lang="en-US" sz="1100">
                <a:latin typeface="Allerta"/>
                <a:ea typeface="Allerta"/>
                <a:cs typeface="Allerta"/>
                <a:sym typeface="Allerta"/>
              </a:rPr>
              <a:t>*For a list of major, supporting, and additional clusters by grade, please refer to ‘Where to focus by grade level” at</a:t>
            </a:r>
            <a:r>
              <a:rPr lang="en-US" sz="1100" u="sng">
                <a:solidFill>
                  <a:schemeClr val="hlink"/>
                </a:solidFill>
                <a:latin typeface="Allerta"/>
                <a:ea typeface="Allerta"/>
                <a:cs typeface="Allerta"/>
                <a:sym typeface="Allerta"/>
                <a:hlinkClick r:id="rId3"/>
              </a:rPr>
              <a:t> http://achievethecore.org/shifts-mathematics</a:t>
            </a:r>
            <a:r>
              <a:rPr lang="en-US" sz="1100">
                <a:latin typeface="Allerta"/>
                <a:ea typeface="Allerta"/>
                <a:cs typeface="Allerta"/>
                <a:sym typeface="Allerta"/>
              </a:rPr>
              <a:t>.</a:t>
            </a:r>
            <a:endParaRPr sz="1100"/>
          </a:p>
        </p:txBody>
      </p:sp>
      <p:sp>
        <p:nvSpPr>
          <p:cNvPr id="1060" name="Shape 106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Shape 106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6" name="Shape 106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The item on the left is a topic that has long been covered in early grades; however, symmetry does not appear in the Standards until grade 4. As a result, it </a:t>
            </a:r>
            <a:r>
              <a:rPr lang="en-US" i="1"/>
              <a:t>cannot</a:t>
            </a:r>
            <a:r>
              <a:rPr lang="en-US"/>
              <a:t> be assessed before grade 4.</a:t>
            </a:r>
            <a:endParaRPr/>
          </a:p>
          <a:p>
            <a:pPr marL="0" lvl="0" indent="76200">
              <a:spcBef>
                <a:spcPts val="0"/>
              </a:spcBef>
              <a:spcAft>
                <a:spcPts val="0"/>
              </a:spcAft>
              <a:buNone/>
            </a:pPr>
            <a:r>
              <a:rPr lang="en-US"/>
              <a:t>The item on the right assesses standard 2.G.A.3 appropriately (Partition circles and rectangles into two, three, or four equal shares, describe the shares using the words </a:t>
            </a:r>
            <a:r>
              <a:rPr lang="en-US" i="1"/>
              <a:t>halves</a:t>
            </a:r>
            <a:r>
              <a:rPr lang="en-US"/>
              <a:t>, </a:t>
            </a:r>
            <a:r>
              <a:rPr lang="en-US" i="1"/>
              <a:t>thirds</a:t>
            </a:r>
            <a:r>
              <a:rPr lang="en-US"/>
              <a:t>, </a:t>
            </a:r>
            <a:r>
              <a:rPr lang="en-US" i="1"/>
              <a:t>half of</a:t>
            </a:r>
            <a:r>
              <a:rPr lang="en-US"/>
              <a:t>, </a:t>
            </a:r>
            <a:r>
              <a:rPr lang="en-US" i="1"/>
              <a:t>a third of</a:t>
            </a:r>
            <a:r>
              <a:rPr lang="en-US"/>
              <a:t>, etc., and describe the whole as two halves, three thirds, four fourths. Recognize that equal shares of identical wholes need not have the same shape.). Notice that </a:t>
            </a:r>
            <a:r>
              <a:rPr lang="en-US" b="1"/>
              <a:t>partitioning</a:t>
            </a:r>
            <a:r>
              <a:rPr lang="en-US"/>
              <a:t> is the key component of the item, not symmetry.</a:t>
            </a:r>
            <a:endParaRPr/>
          </a:p>
        </p:txBody>
      </p:sp>
      <p:sp>
        <p:nvSpPr>
          <p:cNvPr id="1067" name="Shape 106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Shape 10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0" name="Shape 108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100"/>
              <a:t>The second Shift, </a:t>
            </a:r>
            <a:r>
              <a:rPr lang="en-US" sz="1100" b="1"/>
              <a:t>coherence</a:t>
            </a:r>
            <a:r>
              <a:rPr lang="en-US" sz="1100"/>
              <a:t>, requires:</a:t>
            </a:r>
            <a:endParaRPr sz="1100"/>
          </a:p>
          <a:p>
            <a:pPr marL="0" lvl="0" indent="0" rtl="0">
              <a:lnSpc>
                <a:spcPct val="115000"/>
              </a:lnSpc>
              <a:spcBef>
                <a:spcPts val="0"/>
              </a:spcBef>
              <a:spcAft>
                <a:spcPts val="0"/>
              </a:spcAft>
              <a:buClr>
                <a:schemeClr val="dk1"/>
              </a:buClr>
              <a:buSzPts val="1100"/>
              <a:buFont typeface="Arial"/>
              <a:buNone/>
            </a:pPr>
            <a:r>
              <a:rPr lang="en-US" sz="1100" b="1"/>
              <a:t>Thinking across grades: </a:t>
            </a:r>
            <a:r>
              <a:rPr lang="en-US" sz="1100"/>
              <a:t>The Standards are designed around coherent progressions from grade to grade. Learning is carefully connected across grades so that students can build new understanding onto foundations built in previous years. Each standard is not a new event, but an extension of previous learning.</a:t>
            </a:r>
            <a:endParaRPr sz="1100"/>
          </a:p>
          <a:p>
            <a:pPr marL="0" lvl="0" indent="0" rtl="0">
              <a:lnSpc>
                <a:spcPct val="115000"/>
              </a:lnSpc>
              <a:spcBef>
                <a:spcPts val="0"/>
              </a:spcBef>
              <a:spcAft>
                <a:spcPts val="0"/>
              </a:spcAft>
              <a:buClr>
                <a:schemeClr val="dk1"/>
              </a:buClr>
              <a:buSzPts val="1100"/>
              <a:buFont typeface="Arial"/>
              <a:buNone/>
            </a:pPr>
            <a:r>
              <a:rPr lang="en-US" sz="1100"/>
              <a:t>In seeing math as a set of isolated topics, certain topics were taught year after year. Typically, recent math curricula would spend as much as 25% of the instructional school year on reviewing and re-teaching previous grade level expectations – not as an extension – but rather as a re-teaching because many students have very little command of critical concepts. If there's re-teaching, there's re-assessing and, as a result, the same topics were being assessed in every grade. Instead, the Standards require us to use the grade-level content and build on previous knowledge.</a:t>
            </a:r>
            <a:endParaRPr sz="1100"/>
          </a:p>
          <a:p>
            <a:pPr marL="0" lvl="0" indent="0" rtl="0">
              <a:lnSpc>
                <a:spcPct val="115000"/>
              </a:lnSpc>
              <a:spcBef>
                <a:spcPts val="0"/>
              </a:spcBef>
              <a:spcAft>
                <a:spcPts val="0"/>
              </a:spcAft>
              <a:buClr>
                <a:schemeClr val="dk1"/>
              </a:buClr>
              <a:buSzPts val="1100"/>
              <a:buFont typeface="Arial"/>
              <a:buNone/>
            </a:pPr>
            <a:r>
              <a:rPr lang="en-US" sz="1100" b="1"/>
              <a:t>Linking to major topics within a grade: </a:t>
            </a:r>
            <a:r>
              <a:rPr lang="en-US" sz="1100"/>
              <a:t>Instead of allowing additional or supporting topics to detract from the focus of the grade, these concepts serve the grade level focus. For example, instead of data displays being an end in themselves, they are an opportunity to do grade-level word problems focused on operations.</a:t>
            </a:r>
            <a:endParaRPr sz="1100"/>
          </a:p>
          <a:p>
            <a:pPr marL="0" lvl="0" indent="76200">
              <a:spcBef>
                <a:spcPts val="0"/>
              </a:spcBef>
              <a:spcAft>
                <a:spcPts val="0"/>
              </a:spcAft>
              <a:buNone/>
            </a:pPr>
            <a:endParaRPr/>
          </a:p>
        </p:txBody>
      </p:sp>
      <p:sp>
        <p:nvSpPr>
          <p:cNvPr id="1081" name="Shape 108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Shape 10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7" name="Shape 108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endParaRPr/>
          </a:p>
        </p:txBody>
      </p:sp>
      <p:sp>
        <p:nvSpPr>
          <p:cNvPr id="1088" name="Shape 108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Shape 10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4" name="Shape 10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100"/>
              <a:t>The final Shift, </a:t>
            </a:r>
            <a:r>
              <a:rPr lang="en-US" sz="1100" b="1"/>
              <a:t>rigor</a:t>
            </a:r>
            <a:r>
              <a:rPr lang="en-US" sz="1100"/>
              <a:t>, requires:</a:t>
            </a:r>
            <a:endParaRPr sz="1100"/>
          </a:p>
          <a:p>
            <a:pPr marL="0" lvl="0" indent="0" rtl="0">
              <a:lnSpc>
                <a:spcPct val="115000"/>
              </a:lnSpc>
              <a:spcBef>
                <a:spcPts val="0"/>
              </a:spcBef>
              <a:spcAft>
                <a:spcPts val="0"/>
              </a:spcAft>
              <a:buClr>
                <a:schemeClr val="dk1"/>
              </a:buClr>
              <a:buSzPts val="1100"/>
              <a:buFont typeface="Arial"/>
              <a:buNone/>
            </a:pPr>
            <a:r>
              <a:rPr lang="en-US" sz="1100" b="1"/>
              <a:t>Equal Intensity: </a:t>
            </a:r>
            <a:r>
              <a:rPr lang="en-US" sz="1100"/>
              <a:t>Balancing the three elements of rigor includes many things that assessments have done well for years, but adds the additional element of balancing these three types of questions. We have all seen questions require students to demonstrate procedural skills and fluencies. Those items are still critical, and still exist in CCSS-aligned assessments. As we will see there are even some improved item formats that help ensure that students can demonstrate this knowledge quickly and accurately. In addition, real-world application questions that require students to use mathematics to solve problems are still critical. The CCSS does emphasize the growing importance of these types of questions.</a:t>
            </a:r>
            <a:endParaRPr sz="1100"/>
          </a:p>
          <a:p>
            <a:pPr marL="0" lvl="0" indent="0" rtl="0">
              <a:lnSpc>
                <a:spcPct val="115000"/>
              </a:lnSpc>
              <a:spcBef>
                <a:spcPts val="0"/>
              </a:spcBef>
              <a:spcAft>
                <a:spcPts val="0"/>
              </a:spcAft>
              <a:buClr>
                <a:schemeClr val="dk1"/>
              </a:buClr>
              <a:buSzPts val="1100"/>
              <a:buFont typeface="Arial"/>
              <a:buNone/>
            </a:pPr>
            <a:r>
              <a:rPr lang="en-US" sz="1100"/>
              <a:t>Many educators appreciate the visual of the three legged stool.  All three aspects of rigor (conceptual understanding, procedural skill and fluency and application) need to be addressed for students to be able to reach the depth of learning that is expected by the CCSS.</a:t>
            </a:r>
            <a:endParaRPr sz="1100"/>
          </a:p>
          <a:p>
            <a:pPr marL="0" lvl="0" indent="0" rtl="0">
              <a:lnSpc>
                <a:spcPct val="115000"/>
              </a:lnSpc>
              <a:spcBef>
                <a:spcPts val="0"/>
              </a:spcBef>
              <a:spcAft>
                <a:spcPts val="0"/>
              </a:spcAft>
              <a:buClr>
                <a:schemeClr val="dk1"/>
              </a:buClr>
              <a:buSzPts val="1100"/>
              <a:buFont typeface="Arial"/>
              <a:buNone/>
            </a:pPr>
            <a:r>
              <a:rPr lang="en-US" sz="1100">
                <a:solidFill>
                  <a:srgbClr val="17365D"/>
                </a:solidFill>
                <a:latin typeface="Arial"/>
                <a:ea typeface="Arial"/>
                <a:cs typeface="Arial"/>
                <a:sym typeface="Arial"/>
              </a:rPr>
              <a:t>•</a:t>
            </a:r>
            <a:r>
              <a:rPr lang="en-US" sz="1100" b="1">
                <a:solidFill>
                  <a:srgbClr val="17365D"/>
                </a:solidFill>
              </a:rPr>
              <a:t>The three aspects of rigor are not always separate. </a:t>
            </a:r>
            <a:r>
              <a:rPr lang="en-US" sz="1100"/>
              <a:t>Conceptual understanding needs to underpin fluency work; fluency can be practiced in the context of applications; and applications can build conceptual understanding.</a:t>
            </a:r>
            <a:endParaRPr sz="1100"/>
          </a:p>
          <a:p>
            <a:pPr marL="0" lvl="0" indent="0" rtl="0">
              <a:lnSpc>
                <a:spcPct val="115000"/>
              </a:lnSpc>
              <a:spcBef>
                <a:spcPts val="0"/>
              </a:spcBef>
              <a:spcAft>
                <a:spcPts val="0"/>
              </a:spcAft>
              <a:buClr>
                <a:schemeClr val="dk1"/>
              </a:buClr>
              <a:buSzPts val="1100"/>
              <a:buFont typeface="Arial"/>
              <a:buNone/>
            </a:pPr>
            <a:r>
              <a:rPr lang="en-US" sz="1100">
                <a:solidFill>
                  <a:srgbClr val="17365D"/>
                </a:solidFill>
                <a:latin typeface="Arial"/>
                <a:ea typeface="Arial"/>
                <a:cs typeface="Arial"/>
                <a:sym typeface="Arial"/>
              </a:rPr>
              <a:t>•</a:t>
            </a:r>
            <a:r>
              <a:rPr lang="en-US" sz="1100" b="1">
                <a:solidFill>
                  <a:srgbClr val="17365D"/>
                </a:solidFill>
              </a:rPr>
              <a:t>Nor are the three aspects of rigor always together</a:t>
            </a:r>
            <a:r>
              <a:rPr lang="en-US" sz="1100">
                <a:solidFill>
                  <a:srgbClr val="17365D"/>
                </a:solidFill>
              </a:rPr>
              <a:t>. </a:t>
            </a:r>
            <a:r>
              <a:rPr lang="en-US" sz="1100"/>
              <a:t>Fluency requires dedicated practice to that end. Rich applications cannot always be shoehorned into the mathematical topic of the day. And conceptual understanding will not come along for free unless explicitly taught.</a:t>
            </a:r>
            <a:endParaRPr sz="1100"/>
          </a:p>
          <a:p>
            <a:pPr marL="0" lvl="0" indent="0" rtl="0">
              <a:lnSpc>
                <a:spcPct val="115000"/>
              </a:lnSpc>
              <a:spcBef>
                <a:spcPts val="0"/>
              </a:spcBef>
              <a:spcAft>
                <a:spcPts val="0"/>
              </a:spcAft>
              <a:buClr>
                <a:schemeClr val="dk1"/>
              </a:buClr>
              <a:buSzPts val="1100"/>
              <a:buFont typeface="Arial"/>
              <a:buNone/>
            </a:pPr>
            <a:r>
              <a:rPr lang="en-US" sz="1100" b="1"/>
              <a:t>Conceptual understanding: </a:t>
            </a:r>
            <a:r>
              <a:rPr lang="en-US" sz="1100"/>
              <a:t>The Standards call for conceptual understanding of key concepts, such as place value and ratios. Rather than relying on mnemonic devices and tricks like “Please Excuse My Dear Aunt Sally” (for the order of operations) or “Ours is not to reason why, just invert and multiply,” students must show that they understand the meaning of the mathematics. There are many ways for students to show that they have conceptual understanding. In addition to explaining why a procedure works, students can demonstrate conceptual understanding by showing their work well or representing the work pictorially. Students must be able to access concepts from a number of perspectives so that they are able to see math as more than a set of mnemonics or discrete procedures.</a:t>
            </a:r>
            <a:endParaRPr sz="1100"/>
          </a:p>
          <a:p>
            <a:pPr marL="0" lvl="0" indent="0" rtl="0">
              <a:lnSpc>
                <a:spcPct val="115000"/>
              </a:lnSpc>
              <a:spcBef>
                <a:spcPts val="0"/>
              </a:spcBef>
              <a:spcAft>
                <a:spcPts val="0"/>
              </a:spcAft>
              <a:buClr>
                <a:schemeClr val="dk1"/>
              </a:buClr>
              <a:buSzPts val="1100"/>
              <a:buFont typeface="Arial"/>
              <a:buNone/>
            </a:pPr>
            <a:r>
              <a:rPr lang="en-US" sz="1100" b="1"/>
              <a:t>Procedural skill and fluency: </a:t>
            </a:r>
            <a:r>
              <a:rPr lang="en-US" sz="1100"/>
              <a:t>The Standards call for speed and accuracy in calculation. Students are given opportunities to practice core functions such as single-digit multiplication so that they have access to more complex concepts and procedures. New ways of presenting fluency items include placing unknowns in all positions of an equation and showing linear quadratic equations in a variety of ways.</a:t>
            </a:r>
            <a:endParaRPr sz="1100"/>
          </a:p>
          <a:p>
            <a:pPr marL="0" lvl="0" indent="0" rtl="0">
              <a:lnSpc>
                <a:spcPct val="115000"/>
              </a:lnSpc>
              <a:spcBef>
                <a:spcPts val="0"/>
              </a:spcBef>
              <a:spcAft>
                <a:spcPts val="0"/>
              </a:spcAft>
              <a:buClr>
                <a:schemeClr val="dk1"/>
              </a:buClr>
              <a:buSzPts val="1100"/>
              <a:buFont typeface="Arial"/>
              <a:buNone/>
            </a:pPr>
            <a:r>
              <a:rPr lang="en-US" sz="1100" b="1"/>
              <a:t>Application: </a:t>
            </a:r>
            <a:r>
              <a:rPr lang="en-US" sz="1100"/>
              <a:t>The Standards call for students to use math flexibly and authentically for applications in problem-solving contexts. The Standards also call for a variety in what students produce, leading to assessment items that ask for the answer, an explanation, or a different representation. Prior to the CCSS, most word problems were not on grade level, using numbers that fit easily into the problem. These “cooked” problems typically prompted students on which operations to use to get the answer and were often routine, following a similar format. In content areas outside of math, particularly science, students are given the opportunity to use math to make meaning of and access content.</a:t>
            </a:r>
            <a:endParaRPr sz="1100"/>
          </a:p>
          <a:p>
            <a:pPr marL="0" lvl="0" indent="76200">
              <a:spcBef>
                <a:spcPts val="0"/>
              </a:spcBef>
              <a:spcAft>
                <a:spcPts val="0"/>
              </a:spcAft>
              <a:buNone/>
            </a:pPr>
            <a:endParaRPr/>
          </a:p>
        </p:txBody>
      </p:sp>
      <p:sp>
        <p:nvSpPr>
          <p:cNvPr id="1095" name="Shape 109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Shape 11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1" name="Shape 110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endParaRPr/>
          </a:p>
        </p:txBody>
      </p:sp>
      <p:sp>
        <p:nvSpPr>
          <p:cNvPr id="1102" name="Shape 110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Shape 11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8" name="Shape 11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i="1"/>
              <a:t>Assessing Procedural Skill and Fluency:  </a:t>
            </a:r>
            <a:r>
              <a:rPr lang="en-US"/>
              <a:t>Notice that the before and after are very similar! That’s because a lot of work around procedural skill and fluency is the same. However, there are differences if you look closely.</a:t>
            </a:r>
            <a:endParaRPr/>
          </a:p>
          <a:p>
            <a:pPr marL="0" lvl="0" indent="0" rtl="0">
              <a:lnSpc>
                <a:spcPct val="115000"/>
              </a:lnSpc>
              <a:spcBef>
                <a:spcPts val="0"/>
              </a:spcBef>
              <a:spcAft>
                <a:spcPts val="0"/>
              </a:spcAft>
              <a:buClr>
                <a:schemeClr val="dk1"/>
              </a:buClr>
              <a:buSzPts val="1100"/>
              <a:buFont typeface="Arial"/>
              <a:buNone/>
            </a:pPr>
            <a:r>
              <a:rPr lang="en-US"/>
              <a:t>One key difference is that the structure of the CCSS-aligned items are more intentional: </a:t>
            </a:r>
            <a:r>
              <a:rPr lang="en-US" b="1"/>
              <a:t>unknowns are in all positions</a:t>
            </a:r>
            <a:r>
              <a:rPr lang="en-US"/>
              <a:t>, and </a:t>
            </a:r>
            <a:r>
              <a:rPr lang="en-US" b="1"/>
              <a:t>multiplication and division problems are mixed together</a:t>
            </a:r>
            <a:r>
              <a:rPr lang="en-US"/>
              <a:t>.</a:t>
            </a:r>
            <a:endParaRPr/>
          </a:p>
          <a:p>
            <a:pPr marL="0" lvl="0" indent="0" rtl="0">
              <a:lnSpc>
                <a:spcPct val="115000"/>
              </a:lnSpc>
              <a:spcBef>
                <a:spcPts val="0"/>
              </a:spcBef>
              <a:spcAft>
                <a:spcPts val="0"/>
              </a:spcAft>
              <a:buClr>
                <a:schemeClr val="dk1"/>
              </a:buClr>
              <a:buSzPts val="1100"/>
              <a:buFont typeface="Arial"/>
              <a:buNone/>
            </a:pPr>
            <a:r>
              <a:rPr lang="en-US"/>
              <a:t>Another key difference is that the </a:t>
            </a:r>
            <a:r>
              <a:rPr lang="en-US" b="1"/>
              <a:t>problems are given horizontally</a:t>
            </a:r>
            <a:r>
              <a:rPr lang="en-US"/>
              <a:t>. Vertical orientation often implies that there is paper-and-pencil calculation to be done. Practicing to become fluent with standard 3.OA.C.7 requires students to “know from memory all products of two one-digit numbers.” The horizontal orientation is meant to encourage students to use their memory and resist the urge to write calculations.</a:t>
            </a:r>
            <a:endParaRPr/>
          </a:p>
          <a:p>
            <a:pPr marL="0" lvl="0" indent="0" rtl="0">
              <a:lnSpc>
                <a:spcPct val="115000"/>
              </a:lnSpc>
              <a:spcBef>
                <a:spcPts val="0"/>
              </a:spcBef>
              <a:spcAft>
                <a:spcPts val="0"/>
              </a:spcAft>
              <a:buClr>
                <a:schemeClr val="dk1"/>
              </a:buClr>
              <a:buSzPts val="1100"/>
              <a:buFont typeface="Arial"/>
              <a:buNone/>
            </a:pPr>
            <a:r>
              <a:rPr lang="en-US"/>
              <a:t>Note that fluency doesn’t mean timed questions; however, these problems would be daunting to a student relying on pictures and repeated addition to solve them. Developing fluency will help students access more complex mathematics so they’re not stuck on basic mathematics.</a:t>
            </a:r>
            <a:endParaRPr/>
          </a:p>
          <a:p>
            <a:pPr marL="0" lvl="0" indent="76200">
              <a:spcBef>
                <a:spcPts val="0"/>
              </a:spcBef>
              <a:spcAft>
                <a:spcPts val="0"/>
              </a:spcAft>
              <a:buNone/>
            </a:pPr>
            <a:endParaRPr/>
          </a:p>
        </p:txBody>
      </p:sp>
      <p:sp>
        <p:nvSpPr>
          <p:cNvPr id="1109" name="Shape 110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Shape 1115"/>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r>
              <a:rPr lang="en-US" sz="1100"/>
              <a:t>Jennie</a:t>
            </a:r>
            <a:endParaRPr sz="1100" b="0" i="0" u="none" strike="noStrike" cap="none">
              <a:solidFill>
                <a:schemeClr val="dk1"/>
              </a:solidFill>
              <a:latin typeface="Calibri"/>
              <a:ea typeface="Calibri"/>
              <a:cs typeface="Calibri"/>
              <a:sym typeface="Calibri"/>
            </a:endParaRPr>
          </a:p>
        </p:txBody>
      </p:sp>
      <p:sp>
        <p:nvSpPr>
          <p:cNvPr id="1116" name="Shape 11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Shape 11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1" name="Shape 1121"/>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100"/>
              <a:t>Jennie</a:t>
            </a:r>
            <a:endParaRPr sz="1100" b="0" i="0" u="none" strike="noStrike" cap="none">
              <a:solidFill>
                <a:schemeClr val="dk1"/>
              </a:solidFill>
              <a:latin typeface="Calibri"/>
              <a:ea typeface="Calibri"/>
              <a:cs typeface="Calibri"/>
              <a:sym typeface="Calibri"/>
            </a:endParaRPr>
          </a:p>
        </p:txBody>
      </p:sp>
      <p:sp>
        <p:nvSpPr>
          <p:cNvPr id="1122" name="Shape 1122"/>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Shape 9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Shape 99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a:t>Jennie</a:t>
            </a:r>
            <a:endParaRPr/>
          </a:p>
        </p:txBody>
      </p:sp>
      <p:sp>
        <p:nvSpPr>
          <p:cNvPr id="995" name="Shape 995"/>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2</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Shape 11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7" name="Shape 112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ASTRID</a:t>
            </a:r>
            <a:endParaRPr/>
          </a:p>
          <a:p>
            <a:pPr marL="0" lvl="0" indent="0" rtl="0">
              <a:lnSpc>
                <a:spcPct val="115000"/>
              </a:lnSpc>
              <a:spcBef>
                <a:spcPts val="0"/>
              </a:spcBef>
              <a:spcAft>
                <a:spcPts val="0"/>
              </a:spcAft>
              <a:buClr>
                <a:schemeClr val="dk1"/>
              </a:buClr>
              <a:buSzPts val="1100"/>
              <a:buFont typeface="Arial"/>
              <a:buNone/>
            </a:pPr>
            <a:r>
              <a:rPr lang="en-US"/>
              <a:t>SAP has created mini-assessments to help teachers better understand what high-quality assessments, whether formative, classroom, or summative, should look like.</a:t>
            </a:r>
            <a:endParaRPr/>
          </a:p>
          <a:p>
            <a:pPr marL="0" lvl="0" indent="0" rtl="0">
              <a:lnSpc>
                <a:spcPct val="115000"/>
              </a:lnSpc>
              <a:spcBef>
                <a:spcPts val="0"/>
              </a:spcBef>
              <a:spcAft>
                <a:spcPts val="0"/>
              </a:spcAft>
              <a:buClr>
                <a:schemeClr val="dk1"/>
              </a:buClr>
              <a:buSzPts val="1100"/>
              <a:buFont typeface="Arial"/>
              <a:buNone/>
            </a:pPr>
            <a:r>
              <a:rPr lang="en-US"/>
              <a:t>What you are seeing here is a screenshot of the landing page for accessing these mini assessments.</a:t>
            </a:r>
            <a:endParaRPr/>
          </a:p>
          <a:p>
            <a:pPr marL="0" lvl="0" indent="0" rtl="0">
              <a:lnSpc>
                <a:spcPct val="115000"/>
              </a:lnSpc>
              <a:spcBef>
                <a:spcPts val="0"/>
              </a:spcBef>
              <a:spcAft>
                <a:spcPts val="0"/>
              </a:spcAft>
              <a:buNone/>
            </a:pPr>
            <a:r>
              <a:rPr lang="en-US"/>
              <a:t> If you look over to the left hand side of the screen, you see where you can filter all of these assessments by grade.</a:t>
            </a:r>
            <a:endParaRPr/>
          </a:p>
          <a:p>
            <a:pPr marL="0" lvl="0" indent="0" rtl="0">
              <a:lnSpc>
                <a:spcPct val="115000"/>
              </a:lnSpc>
              <a:spcBef>
                <a:spcPts val="0"/>
              </a:spcBef>
              <a:spcAft>
                <a:spcPts val="0"/>
              </a:spcAft>
              <a:buClr>
                <a:schemeClr val="dk1"/>
              </a:buClr>
              <a:buSzPts val="1100"/>
              <a:buFont typeface="Arial"/>
              <a:buNone/>
            </a:pPr>
            <a:r>
              <a:rPr lang="en-US"/>
              <a:t>There are 22 math mini-assessments. Grades 2-8 each has three, targeting one of the three aspects of rigor: conceptual understanding, procedural skill and fluency, or application.  In HS there is one mini-assessment on quadratics. </a:t>
            </a:r>
            <a:endParaRPr/>
          </a:p>
          <a:p>
            <a:pPr marL="0" lvl="0" indent="0" rtl="0">
              <a:lnSpc>
                <a:spcPct val="115000"/>
              </a:lnSpc>
              <a:spcBef>
                <a:spcPts val="0"/>
              </a:spcBef>
              <a:spcAft>
                <a:spcPts val="0"/>
              </a:spcAft>
              <a:buClr>
                <a:schemeClr val="dk1"/>
              </a:buClr>
              <a:buSzPts val="1100"/>
              <a:buFont typeface="Arial"/>
              <a:buNone/>
            </a:pPr>
            <a:endParaRPr/>
          </a:p>
          <a:p>
            <a:pPr marL="0" lvl="0" indent="0" rtl="0">
              <a:lnSpc>
                <a:spcPct val="115000"/>
              </a:lnSpc>
              <a:spcBef>
                <a:spcPts val="0"/>
              </a:spcBef>
              <a:spcAft>
                <a:spcPts val="0"/>
              </a:spcAft>
              <a:buClr>
                <a:schemeClr val="dk1"/>
              </a:buClr>
              <a:buSzPts val="1100"/>
              <a:buFont typeface="Arial"/>
              <a:buNone/>
            </a:pPr>
            <a:r>
              <a:rPr lang="en-US"/>
              <a:t>When you get the recording of the webinar, you can go to this slide and click on the link and it will take you to the mini assessment page on Achieve the Core.</a:t>
            </a:r>
            <a:endParaRPr/>
          </a:p>
          <a:p>
            <a:pPr marL="0" lvl="0" indent="76200">
              <a:spcBef>
                <a:spcPts val="0"/>
              </a:spcBef>
              <a:spcAft>
                <a:spcPts val="0"/>
              </a:spcAft>
              <a:buNone/>
            </a:pPr>
            <a:endParaRPr/>
          </a:p>
        </p:txBody>
      </p:sp>
      <p:sp>
        <p:nvSpPr>
          <p:cNvPr id="1128" name="Shape 112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Shape 1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4" name="Shape 113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This screenshot shows an example of a math assessment that has been developed for grade 2.  As with any mini-assessment this could be used for advanced students at a lower grade or less advanced students at a higher grade.  This is the mini-assessment that Michelle will be specifically referencing later in the webinar.</a:t>
            </a:r>
            <a:endParaRPr/>
          </a:p>
          <a:p>
            <a:pPr marL="0" lvl="0" indent="76200">
              <a:spcBef>
                <a:spcPts val="0"/>
              </a:spcBef>
              <a:spcAft>
                <a:spcPts val="0"/>
              </a:spcAft>
              <a:buNone/>
            </a:pPr>
            <a:endParaRPr/>
          </a:p>
        </p:txBody>
      </p:sp>
      <p:sp>
        <p:nvSpPr>
          <p:cNvPr id="1135" name="Shape 113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Shape 11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1" name="Shape 1141"/>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endParaRPr sz="11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1142" name="Shape 1142"/>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Shape 1148"/>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r>
              <a:rPr lang="en-US" sz="1100"/>
              <a:t>Jennie</a:t>
            </a:r>
            <a:endParaRPr sz="1100" b="0" i="0" u="none" strike="noStrike" cap="none">
              <a:solidFill>
                <a:schemeClr val="dk1"/>
              </a:solidFill>
              <a:latin typeface="Calibri"/>
              <a:ea typeface="Calibri"/>
              <a:cs typeface="Calibri"/>
              <a:sym typeface="Calibri"/>
            </a:endParaRPr>
          </a:p>
        </p:txBody>
      </p:sp>
      <p:sp>
        <p:nvSpPr>
          <p:cNvPr id="1149" name="Shape 11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Shape 1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4" name="Shape 115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latin typeface="Arial"/>
                <a:ea typeface="Arial"/>
                <a:cs typeface="Arial"/>
                <a:sym typeface="Arial"/>
              </a:rPr>
              <a:t>Jennie</a:t>
            </a:r>
            <a:endParaRPr sz="1200" b="0" i="0" u="none" strike="noStrike" cap="none">
              <a:solidFill>
                <a:schemeClr val="dk1"/>
              </a:solidFill>
              <a:latin typeface="Arial"/>
              <a:ea typeface="Arial"/>
              <a:cs typeface="Arial"/>
              <a:sym typeface="Arial"/>
            </a:endParaRPr>
          </a:p>
        </p:txBody>
      </p:sp>
      <p:sp>
        <p:nvSpPr>
          <p:cNvPr id="1155" name="Shape 1155"/>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Shape 11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0" name="Shape 1160"/>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latin typeface="Lucida Sans"/>
                <a:ea typeface="Lucida Sans"/>
                <a:cs typeface="Lucida Sans"/>
                <a:sym typeface="Lucida Sans"/>
              </a:rPr>
              <a:t>Janelle</a:t>
            </a:r>
            <a:endParaRPr sz="1200" b="0" i="0" u="none" strike="noStrike" cap="none">
              <a:solidFill>
                <a:schemeClr val="dk1"/>
              </a:solidFill>
              <a:latin typeface="Lucida Sans"/>
              <a:ea typeface="Lucida Sans"/>
              <a:cs typeface="Lucida Sans"/>
              <a:sym typeface="Lucida Sans"/>
            </a:endParaRPr>
          </a:p>
        </p:txBody>
      </p:sp>
      <p:sp>
        <p:nvSpPr>
          <p:cNvPr id="1161" name="Shape 1161"/>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25</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Shape 11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Shape 1168"/>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endParaRPr sz="11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1169" name="Shape 1169"/>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Shape 11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5" name="Shape 1175"/>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a:latin typeface="Arial"/>
              <a:ea typeface="Arial"/>
              <a:cs typeface="Arial"/>
              <a:sym typeface="Arial"/>
            </a:endParaRPr>
          </a:p>
        </p:txBody>
      </p:sp>
      <p:sp>
        <p:nvSpPr>
          <p:cNvPr id="1176" name="Shape 1176"/>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Shape 11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Shape 1197"/>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100"/>
              <a:t>In planning for the meeting…</a:t>
            </a:r>
            <a:endParaRPr sz="1100"/>
          </a:p>
          <a:p>
            <a:pPr marL="457200" marR="0" lvl="0" indent="-298450" algn="l" rtl="0">
              <a:spcBef>
                <a:spcPts val="0"/>
              </a:spcBef>
              <a:spcAft>
                <a:spcPts val="0"/>
              </a:spcAft>
              <a:buSzPts val="1100"/>
              <a:buAutoNum type="arabicPeriod"/>
            </a:pPr>
            <a:r>
              <a:rPr lang="en-US" sz="1100"/>
              <a:t>completed the mini-assessment myself.</a:t>
            </a:r>
            <a:endParaRPr sz="1100"/>
          </a:p>
          <a:p>
            <a:pPr marL="457200" marR="0" lvl="0" indent="-298450" algn="l" rtl="0">
              <a:spcBef>
                <a:spcPts val="0"/>
              </a:spcBef>
              <a:spcAft>
                <a:spcPts val="0"/>
              </a:spcAft>
              <a:buSzPts val="1100"/>
              <a:buAutoNum type="arabicPeriod"/>
            </a:pPr>
            <a:r>
              <a:rPr lang="en-US" sz="1100"/>
              <a:t>predicted where teachers might struggle</a:t>
            </a:r>
            <a:endParaRPr sz="1100"/>
          </a:p>
          <a:p>
            <a:pPr marL="457200" marR="0" lvl="0" indent="-298450" algn="l" rtl="0">
              <a:spcBef>
                <a:spcPts val="0"/>
              </a:spcBef>
              <a:spcAft>
                <a:spcPts val="0"/>
              </a:spcAft>
              <a:buSzPts val="1100"/>
              <a:buAutoNum type="arabicPeriod"/>
            </a:pPr>
            <a:r>
              <a:rPr lang="en-US" sz="1100"/>
              <a:t>reviewed the problem types chart</a:t>
            </a:r>
            <a:endParaRPr sz="1100"/>
          </a:p>
          <a:p>
            <a:pPr marL="457200" marR="0" lvl="0" indent="-298450" algn="l" rtl="0">
              <a:spcBef>
                <a:spcPts val="0"/>
              </a:spcBef>
              <a:spcAft>
                <a:spcPts val="0"/>
              </a:spcAft>
              <a:buSzPts val="1100"/>
              <a:buAutoNum type="arabicPeriod"/>
            </a:pPr>
            <a:r>
              <a:rPr lang="en-US" sz="1100"/>
              <a:t>reviewed structures of tape diagrams</a:t>
            </a:r>
            <a:endParaRPr sz="1100"/>
          </a:p>
          <a:p>
            <a:pPr marL="457200" marR="0" lvl="0" indent="-298450" algn="l" rtl="0">
              <a:spcBef>
                <a:spcPts val="0"/>
              </a:spcBef>
              <a:spcAft>
                <a:spcPts val="0"/>
              </a:spcAft>
              <a:buSzPts val="1100"/>
              <a:buAutoNum type="arabicPeriod"/>
            </a:pPr>
            <a:r>
              <a:rPr lang="en-US" sz="1100"/>
              <a:t>studied structures of the problems presented in the mini assessment</a:t>
            </a:r>
            <a:endParaRPr sz="1100"/>
          </a:p>
          <a:p>
            <a:pPr marL="0" marR="0" lvl="0" indent="0" algn="l" rtl="0">
              <a:spcBef>
                <a:spcPts val="0"/>
              </a:spcBef>
              <a:spcAft>
                <a:spcPts val="0"/>
              </a:spcAft>
              <a:buNone/>
            </a:pPr>
            <a:endParaRPr sz="1100"/>
          </a:p>
          <a:p>
            <a:pPr marL="0" marR="0" lvl="0" indent="0" algn="l" rtl="0">
              <a:spcBef>
                <a:spcPts val="0"/>
              </a:spcBef>
              <a:spcAft>
                <a:spcPts val="0"/>
              </a:spcAft>
              <a:buNone/>
            </a:pPr>
            <a:endParaRPr sz="1100"/>
          </a:p>
          <a:p>
            <a:pPr marL="0" marR="0" lvl="0" indent="0" algn="l" rtl="0">
              <a:spcBef>
                <a:spcPts val="0"/>
              </a:spcBef>
              <a:spcAft>
                <a:spcPts val="0"/>
              </a:spcAft>
              <a:buNone/>
            </a:pPr>
            <a:r>
              <a:rPr lang="en-US" sz="1100"/>
              <a:t>During the PLC</a:t>
            </a:r>
            <a:endParaRPr sz="1100"/>
          </a:p>
          <a:p>
            <a:pPr marL="457200" marR="0" lvl="0" indent="-298450" algn="l" rtl="0">
              <a:spcBef>
                <a:spcPts val="0"/>
              </a:spcBef>
              <a:spcAft>
                <a:spcPts val="0"/>
              </a:spcAft>
              <a:buSzPts val="1100"/>
              <a:buAutoNum type="arabicPeriod"/>
            </a:pPr>
            <a:r>
              <a:rPr lang="en-US" sz="1100"/>
              <a:t>Teachers were given only the assessment - pages 5-12 in the pdf version on the SAP website. Everyone completed the assessment independently.</a:t>
            </a:r>
            <a:endParaRPr sz="1100"/>
          </a:p>
          <a:p>
            <a:pPr marL="457200" marR="0" lvl="0" indent="-298450" algn="l" rtl="0">
              <a:spcBef>
                <a:spcPts val="0"/>
              </a:spcBef>
              <a:spcAft>
                <a:spcPts val="0"/>
              </a:spcAft>
              <a:buSzPts val="1100"/>
              <a:buAutoNum type="arabicPeriod"/>
            </a:pPr>
            <a:r>
              <a:rPr lang="en-US" sz="1100"/>
              <a:t>Once we completed the assessment, we went over the answers. It was important that teachers felt safe to discuss the problems they struggled with - some of the problems require careful thought. This naturally led to an examination of the standards (K.OA.2, 1.OA.1, 2.OA.1) and the problem types chart from the appendix of the CCSS.</a:t>
            </a:r>
            <a:endParaRPr sz="1100"/>
          </a:p>
        </p:txBody>
      </p:sp>
      <p:sp>
        <p:nvSpPr>
          <p:cNvPr id="1198" name="Shape 1198"/>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Shape 12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8" name="Shape 1208"/>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100"/>
              <a:t>As we talked through the chart (we had previously studied the chart so this was mostly a refresher), we discussed the differences between each row (add to/take from vs put together/take apart vs compare problems) and each column (the location of the unknown).  We went through each problem on the mini assessment and matched it to the corresponding problem type on the chart.  There were a few misteps, but as we talked through why each problem fit into each problem type, teachers reached a deeper understanding of the various situations.</a:t>
            </a:r>
            <a:endParaRPr sz="1100"/>
          </a:p>
        </p:txBody>
      </p:sp>
      <p:sp>
        <p:nvSpPr>
          <p:cNvPr id="1209" name="Shape 1209"/>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Shape 10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Shape 100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r>
              <a:rPr lang="en-US"/>
              <a:t>Jennie</a:t>
            </a:r>
            <a:endParaRPr/>
          </a:p>
          <a:p>
            <a:pPr marL="0" lvl="0" indent="0" rtl="0">
              <a:spcBef>
                <a:spcPts val="0"/>
              </a:spcBef>
              <a:spcAft>
                <a:spcPts val="0"/>
              </a:spcAft>
              <a:buClr>
                <a:schemeClr val="dk1"/>
              </a:buClr>
              <a:buSzPts val="300"/>
              <a:buFont typeface="Calibri"/>
              <a:buNone/>
            </a:pPr>
            <a:endParaRPr/>
          </a:p>
          <a:p>
            <a:pPr marL="0" lvl="0" indent="0" rtl="0">
              <a:spcBef>
                <a:spcPts val="0"/>
              </a:spcBef>
              <a:spcAft>
                <a:spcPts val="0"/>
              </a:spcAft>
              <a:buClr>
                <a:schemeClr val="dk1"/>
              </a:buClr>
              <a:buSzPts val="300"/>
              <a:buFont typeface="Calibri"/>
              <a:buNone/>
            </a:pPr>
            <a:r>
              <a:rPr lang="en-US"/>
              <a:t>CAs are teachers from all over the country who believe in the potential of high quality standards and the importance of all students being prepared for college and careers.</a:t>
            </a:r>
            <a:endParaRPr/>
          </a:p>
          <a:p>
            <a:pPr marL="0" lvl="0" indent="0" rtl="0">
              <a:spcBef>
                <a:spcPts val="0"/>
              </a:spcBef>
              <a:spcAft>
                <a:spcPts val="0"/>
              </a:spcAft>
              <a:buClr>
                <a:schemeClr val="dk1"/>
              </a:buClr>
              <a:buSzPts val="300"/>
              <a:buFont typeface="Calibri"/>
              <a:buNone/>
            </a:pPr>
            <a:endParaRPr/>
          </a:p>
          <a:p>
            <a:pPr marL="0" lvl="0" indent="0" rtl="0">
              <a:spcBef>
                <a:spcPts val="0"/>
              </a:spcBef>
              <a:spcAft>
                <a:spcPts val="0"/>
              </a:spcAft>
              <a:buClr>
                <a:schemeClr val="dk1"/>
              </a:buClr>
              <a:buSzPts val="300"/>
              <a:buFont typeface="Calibri"/>
              <a:buNone/>
            </a:pPr>
            <a:r>
              <a:rPr lang="en-US"/>
              <a:t>They support their colleagues in understanding and advocating for the standards and embrace the Shifts in instruction </a:t>
            </a:r>
            <a:endParaRPr/>
          </a:p>
          <a:p>
            <a:pPr marL="0" lvl="0" indent="0" rtl="0">
              <a:spcBef>
                <a:spcPts val="0"/>
              </a:spcBef>
              <a:spcAft>
                <a:spcPts val="0"/>
              </a:spcAft>
              <a:buClr>
                <a:schemeClr val="dk1"/>
              </a:buClr>
              <a:buSzPts val="300"/>
              <a:buFont typeface="Calibri"/>
              <a:buNone/>
            </a:pPr>
            <a:endParaRPr/>
          </a:p>
          <a:p>
            <a:pPr marL="0" lvl="0" indent="0" rtl="0">
              <a:spcBef>
                <a:spcPts val="0"/>
              </a:spcBef>
              <a:spcAft>
                <a:spcPts val="0"/>
              </a:spcAft>
              <a:buClr>
                <a:schemeClr val="dk1"/>
              </a:buClr>
              <a:buSzPts val="300"/>
              <a:buFont typeface="Calibri"/>
              <a:buNone/>
            </a:pPr>
            <a:r>
              <a:rPr lang="en-US"/>
              <a:t>The Core Advocate network is over 12K educator strong and we’d love for you to join us if you have not already</a:t>
            </a:r>
            <a:endParaRPr/>
          </a:p>
        </p:txBody>
      </p:sp>
      <p:sp>
        <p:nvSpPr>
          <p:cNvPr id="1002" name="Shape 1002"/>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3</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Shape 12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8" name="Shape 1218"/>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100"/>
              <a:t>A second piece of content that we discussed related to word problems was not explicitly on the assessment.  As we worked to make sense of the problems, however, we found that some kind of representation was helpful.  This led us to a discussion of how tape diagrams provide a visual representation of the relationships between the quantities in a given problem.  Tape diagrams are referenced in the Progressions documents as a representation that “lasts” - meaning students can continue to use them from early on with whole number operations to later work with fractions as well as with ratio work in middle school.</a:t>
            </a:r>
            <a:endParaRPr sz="1100"/>
          </a:p>
        </p:txBody>
      </p:sp>
      <p:sp>
        <p:nvSpPr>
          <p:cNvPr id="1219" name="Shape 1219"/>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Shape 12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2" name="Shape 1242"/>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100"/>
              <a:t>We then discussed the structure of some of the assessment items or the formatting of the assessment independent of the content. A  questions from the assessment that we discussed…</a:t>
            </a:r>
            <a:endParaRPr sz="1100"/>
          </a:p>
          <a:p>
            <a:pPr marL="0" marR="0" lvl="0" indent="0" algn="l" rtl="0">
              <a:spcBef>
                <a:spcPts val="0"/>
              </a:spcBef>
              <a:spcAft>
                <a:spcPts val="0"/>
              </a:spcAft>
              <a:buNone/>
            </a:pPr>
            <a:endParaRPr sz="1100">
              <a:latin typeface="Roboto"/>
              <a:ea typeface="Roboto"/>
              <a:cs typeface="Roboto"/>
              <a:sym typeface="Roboto"/>
            </a:endParaRPr>
          </a:p>
          <a:p>
            <a:pPr marL="0" marR="0" lvl="0" indent="0" algn="l" rtl="0">
              <a:spcBef>
                <a:spcPts val="0"/>
              </a:spcBef>
              <a:spcAft>
                <a:spcPts val="0"/>
              </a:spcAft>
              <a:buNone/>
            </a:pPr>
            <a:r>
              <a:rPr lang="en-US" sz="1000"/>
              <a:t>In this problem, students are asked to consider all the equations that could be used to solve the problem, not only the problem they themselves would use.   As one teacher commented as we examined this problem, </a:t>
            </a:r>
            <a:r>
              <a:rPr lang="en-US" sz="1000">
                <a:solidFill>
                  <a:srgbClr val="50524F"/>
                </a:solidFill>
                <a:highlight>
                  <a:srgbClr val="F8F8F8"/>
                </a:highlight>
              </a:rPr>
              <a:t>“Students must shift their thinking from how they alone might solve the problem to how others might also solve the problem –that’s really difficult!”  The mini assessment allowed teachers to see alternative ways that they might format word problems to their students to connect to MP3, and a encourage a deeper understanding in their students.  We engaged in a discussion of</a:t>
            </a:r>
            <a:endParaRPr sz="1000"/>
          </a:p>
        </p:txBody>
      </p:sp>
      <p:sp>
        <p:nvSpPr>
          <p:cNvPr id="1243" name="Shape 1243"/>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Shape 12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3" name="Shape 125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100"/>
          </a:p>
        </p:txBody>
      </p:sp>
      <p:sp>
        <p:nvSpPr>
          <p:cNvPr id="1254" name="Shape 1254"/>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Shape 12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3" name="Shape 126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r>
              <a:rPr lang="en-US" sz="1100"/>
              <a:t>Astrid</a:t>
            </a:r>
            <a:endParaRPr sz="11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1264" name="Shape 1264"/>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Shape 12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0" name="Shape 1270"/>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r>
              <a:rPr lang="en-US"/>
              <a:t>How do I use the assessments for English Language Learners?</a:t>
            </a:r>
            <a:endParaRPr/>
          </a:p>
          <a:p>
            <a:pPr marL="0" marR="0" lvl="0" indent="0" algn="l" rtl="0">
              <a:spcBef>
                <a:spcPts val="0"/>
              </a:spcBef>
              <a:spcAft>
                <a:spcPts val="0"/>
              </a:spcAft>
              <a:buClr>
                <a:schemeClr val="dk1"/>
              </a:buClr>
              <a:buSzPts val="1200"/>
              <a:buFont typeface="Lucida Sans"/>
              <a:buNone/>
            </a:pPr>
            <a:r>
              <a:rPr lang="en-US"/>
              <a:t>Are there others that fit with Michelle’s process to build teacher content knowledge?</a:t>
            </a:r>
            <a:endParaRPr/>
          </a:p>
          <a:p>
            <a:pPr marL="0" marR="0" lvl="0" indent="0" algn="l" rtl="0">
              <a:spcBef>
                <a:spcPts val="0"/>
              </a:spcBef>
              <a:spcAft>
                <a:spcPts val="0"/>
              </a:spcAft>
              <a:buClr>
                <a:schemeClr val="dk1"/>
              </a:buClr>
              <a:buSzPts val="1200"/>
              <a:buFont typeface="Lucida Sans"/>
              <a:buNone/>
            </a:pPr>
            <a:r>
              <a:rPr lang="en-US"/>
              <a:t>Why are there no K-1 assessments?</a:t>
            </a:r>
            <a:endParaRPr/>
          </a:p>
          <a:p>
            <a:pPr marL="0" marR="0" lvl="0" indent="0" algn="l" rtl="0">
              <a:spcBef>
                <a:spcPts val="0"/>
              </a:spcBef>
              <a:spcAft>
                <a:spcPts val="0"/>
              </a:spcAft>
              <a:buClr>
                <a:schemeClr val="dk1"/>
              </a:buClr>
              <a:buSzPts val="1200"/>
              <a:buFont typeface="Lucida Sans"/>
              <a:buNone/>
            </a:pPr>
            <a:endParaRPr/>
          </a:p>
        </p:txBody>
      </p:sp>
      <p:sp>
        <p:nvSpPr>
          <p:cNvPr id="1271" name="Shape 1271"/>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34</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Shape 12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6" name="Shape 1276"/>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200"/>
              <a:buFont typeface="Calibri"/>
              <a:buNone/>
            </a:pPr>
            <a:r>
              <a:rPr lang="en-US" sz="1100">
                <a:latin typeface="Lucida Sans"/>
                <a:ea typeface="Lucida Sans"/>
                <a:cs typeface="Lucida Sans"/>
                <a:sym typeface="Lucida Sans"/>
              </a:rPr>
              <a:t>Jennie</a:t>
            </a:r>
            <a:endParaRPr sz="1100">
              <a:latin typeface="Lucida Sans"/>
              <a:ea typeface="Lucida Sans"/>
              <a:cs typeface="Lucida Sans"/>
              <a:sym typeface="Lucida Sans"/>
            </a:endParaRPr>
          </a:p>
          <a:p>
            <a:pPr marL="0" lvl="0" indent="0"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a:p>
            <a:pPr marL="0" lvl="0" indent="0" rtl="0">
              <a:spcBef>
                <a:spcPts val="0"/>
              </a:spcBef>
              <a:spcAft>
                <a:spcPts val="0"/>
              </a:spcAft>
              <a:buClr>
                <a:schemeClr val="dk1"/>
              </a:buClr>
              <a:buSzPts val="1200"/>
              <a:buFont typeface="Calibri"/>
              <a:buNone/>
            </a:pPr>
            <a:r>
              <a:rPr lang="en-US" sz="1100">
                <a:latin typeface="Lucida Sans"/>
                <a:ea typeface="Lucida Sans"/>
                <a:cs typeface="Lucida Sans"/>
                <a:sym typeface="Lucida Sans"/>
              </a:rPr>
              <a:t>If you found tonight’s webinar helpful, we’d like to invite you to join our Core Advocate network! We’re committed to solving real problems that real teachers have and we know the best way to do this is to know more about what folks are experiencing.</a:t>
            </a:r>
            <a:endParaRPr sz="1100">
              <a:latin typeface="Lucida Sans"/>
              <a:ea typeface="Lucida Sans"/>
              <a:cs typeface="Lucida Sans"/>
              <a:sym typeface="Lucida Sans"/>
            </a:endParaRPr>
          </a:p>
          <a:p>
            <a:pPr marL="0" lvl="0" indent="0"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a:p>
            <a:pPr marL="0" lvl="0" indent="0" rtl="0">
              <a:spcBef>
                <a:spcPts val="0"/>
              </a:spcBef>
              <a:spcAft>
                <a:spcPts val="0"/>
              </a:spcAft>
              <a:buClr>
                <a:schemeClr val="dk1"/>
              </a:buClr>
              <a:buSzPts val="1200"/>
              <a:buFont typeface="Calibri"/>
              <a:buNone/>
            </a:pPr>
            <a:r>
              <a:rPr lang="en-US" sz="1100">
                <a:latin typeface="Lucida Sans"/>
                <a:ea typeface="Lucida Sans"/>
                <a:cs typeface="Lucida Sans"/>
                <a:sym typeface="Lucida Sans"/>
              </a:rPr>
              <a:t>We’d love to learn about who you are, where you work, the types of things you’re interested in and the expertise you already have. This way, we will be able to tailor our webinars and other opportunities to your needs and interests (we may even tap you to be our next webinar panelist). So we encourage you to join the network by filling out this survey completely at atc.org/ca-signup </a:t>
            </a:r>
            <a:endParaRPr sz="1100">
              <a:latin typeface="Lucida Sans"/>
              <a:ea typeface="Lucida Sans"/>
              <a:cs typeface="Lucida Sans"/>
              <a:sym typeface="Lucida Sans"/>
            </a:endParaRPr>
          </a:p>
          <a:p>
            <a:pPr marL="0" marR="0" lvl="0" indent="0" algn="l"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p:txBody>
      </p:sp>
      <p:sp>
        <p:nvSpPr>
          <p:cNvPr id="1277" name="Shape 1277"/>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35</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Shape 1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5" name="Shape 128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r>
              <a:rPr lang="en-US">
                <a:latin typeface="Lucida Sans"/>
                <a:ea typeface="Lucida Sans"/>
                <a:cs typeface="Lucida Sans"/>
                <a:sym typeface="Lucida Sans"/>
              </a:rPr>
              <a:t>Jennie</a:t>
            </a:r>
            <a:endParaRPr>
              <a:latin typeface="Lucida Sans"/>
              <a:ea typeface="Lucida Sans"/>
              <a:cs typeface="Lucida Sans"/>
              <a:sym typeface="Lucida Sans"/>
            </a:endParaRPr>
          </a:p>
          <a:p>
            <a:pPr marL="0" lvl="0" indent="0" rtl="0">
              <a:spcBef>
                <a:spcPts val="0"/>
              </a:spcBef>
              <a:spcAft>
                <a:spcPts val="0"/>
              </a:spcAft>
              <a:buClr>
                <a:schemeClr val="dk1"/>
              </a:buClr>
              <a:buSzPts val="300"/>
              <a:buFont typeface="Calibri"/>
              <a:buNone/>
            </a:pPr>
            <a:endParaRPr>
              <a:latin typeface="Lucida Sans"/>
              <a:ea typeface="Lucida Sans"/>
              <a:cs typeface="Lucida Sans"/>
              <a:sym typeface="Lucida Sans"/>
            </a:endParaRPr>
          </a:p>
          <a:p>
            <a:pPr marL="0" lvl="0" indent="0" rtl="0">
              <a:spcBef>
                <a:spcPts val="0"/>
              </a:spcBef>
              <a:spcAft>
                <a:spcPts val="0"/>
              </a:spcAft>
              <a:buClr>
                <a:schemeClr val="dk1"/>
              </a:buClr>
              <a:buSzPts val="300"/>
              <a:buFont typeface="Calibri"/>
              <a:buNone/>
            </a:pPr>
            <a:r>
              <a:rPr lang="en-US">
                <a:latin typeface="Lucida Sans"/>
                <a:ea typeface="Lucida Sans"/>
                <a:cs typeface="Lucida Sans"/>
                <a:sym typeface="Lucida Sans"/>
              </a:rPr>
              <a:t>We like to invite Core Advocates to share what they are doing more broadly. Whether its you trying a strategy or a tool, we’d like to know how it went. Please let us know about your advocacy with our IAAF.</a:t>
            </a:r>
            <a:endParaRPr>
              <a:latin typeface="Lucida Sans"/>
              <a:ea typeface="Lucida Sans"/>
              <a:cs typeface="Lucida Sans"/>
              <a:sym typeface="Lucida Sans"/>
            </a:endParaRPr>
          </a:p>
        </p:txBody>
      </p:sp>
      <p:sp>
        <p:nvSpPr>
          <p:cNvPr id="1286" name="Shape 1286"/>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36</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Shape 1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3" name="Shape 1293"/>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a:latin typeface="Lucida Sans"/>
                <a:ea typeface="Lucida Sans"/>
                <a:cs typeface="Lucida Sans"/>
                <a:sym typeface="Lucida Sans"/>
              </a:rPr>
              <a:t>Jennie</a:t>
            </a:r>
            <a:endParaRPr sz="1200" b="0" i="0" u="none" strike="noStrike" cap="none">
              <a:solidFill>
                <a:schemeClr val="dk1"/>
              </a:solidFill>
              <a:latin typeface="Lucida Sans"/>
              <a:ea typeface="Lucida Sans"/>
              <a:cs typeface="Lucida Sans"/>
              <a:sym typeface="Lucida Sans"/>
            </a:endParaRPr>
          </a:p>
        </p:txBody>
      </p:sp>
      <p:sp>
        <p:nvSpPr>
          <p:cNvPr id="1294" name="Shape 129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37</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Shape 129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latin typeface="Lucida Sans"/>
                <a:ea typeface="Lucida Sans"/>
                <a:cs typeface="Lucida Sans"/>
                <a:sym typeface="Lucida Sans"/>
              </a:rPr>
              <a:t>Janelle</a:t>
            </a:r>
            <a:endParaRPr sz="1200" b="0" i="0" u="none" strike="noStrike" cap="none">
              <a:solidFill>
                <a:schemeClr val="dk1"/>
              </a:solidFill>
              <a:latin typeface="Lucida Sans"/>
              <a:ea typeface="Lucida Sans"/>
              <a:cs typeface="Lucida Sans"/>
              <a:sym typeface="Lucida Sans"/>
            </a:endParaRPr>
          </a:p>
        </p:txBody>
      </p:sp>
      <p:sp>
        <p:nvSpPr>
          <p:cNvPr id="1300" name="Shape 1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Shape 10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9" name="Shape 100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r>
              <a:rPr lang="en-US" sz="1100">
                <a:latin typeface="Lucida Sans"/>
                <a:ea typeface="Lucida Sans"/>
                <a:cs typeface="Lucida Sans"/>
                <a:sym typeface="Lucida Sans"/>
              </a:rPr>
              <a:t>Jennie</a:t>
            </a:r>
            <a:endParaRPr sz="1100">
              <a:latin typeface="Lucida Sans"/>
              <a:ea typeface="Lucida Sans"/>
              <a:cs typeface="Lucida Sans"/>
              <a:sym typeface="Lucida Sans"/>
            </a:endParaRPr>
          </a:p>
          <a:p>
            <a:pPr marL="0" lvl="0" indent="0" rtl="0">
              <a:spcBef>
                <a:spcPts val="0"/>
              </a:spcBef>
              <a:spcAft>
                <a:spcPts val="0"/>
              </a:spcAft>
              <a:buClr>
                <a:schemeClr val="dk1"/>
              </a:buClr>
              <a:buSzPts val="300"/>
              <a:buFont typeface="Calibri"/>
              <a:buNone/>
            </a:pPr>
            <a:endParaRPr sz="1100">
              <a:latin typeface="Lucida Sans"/>
              <a:ea typeface="Lucida Sans"/>
              <a:cs typeface="Lucida Sans"/>
              <a:sym typeface="Lucida Sans"/>
            </a:endParaRPr>
          </a:p>
          <a:p>
            <a:pPr marL="0" lvl="0" indent="0" rtl="0">
              <a:spcBef>
                <a:spcPts val="0"/>
              </a:spcBef>
              <a:spcAft>
                <a:spcPts val="0"/>
              </a:spcAft>
              <a:buClr>
                <a:schemeClr val="dk1"/>
              </a:buClr>
              <a:buSzPts val="300"/>
              <a:buFont typeface="Calibri"/>
              <a:buNone/>
            </a:pPr>
            <a:r>
              <a:rPr lang="en-US" sz="1100">
                <a:latin typeface="Lucida Sans"/>
                <a:ea typeface="Lucida Sans"/>
                <a:cs typeface="Lucida Sans"/>
                <a:sym typeface="Lucida Sans"/>
              </a:rPr>
              <a:t>If you’d like to learn more about the network, contact Joanie or Jennie (their emails are here). </a:t>
            </a:r>
            <a:endParaRPr sz="1100">
              <a:latin typeface="Lucida Sans"/>
              <a:ea typeface="Lucida Sans"/>
              <a:cs typeface="Lucida Sans"/>
              <a:sym typeface="Lucida Sans"/>
            </a:endParaRPr>
          </a:p>
          <a:p>
            <a:pPr marL="0" lvl="0" indent="0" rtl="0">
              <a:spcBef>
                <a:spcPts val="0"/>
              </a:spcBef>
              <a:spcAft>
                <a:spcPts val="0"/>
              </a:spcAft>
              <a:buClr>
                <a:schemeClr val="dk1"/>
              </a:buClr>
              <a:buSzPts val="300"/>
              <a:buFont typeface="Calibri"/>
              <a:buNone/>
            </a:pPr>
            <a:endParaRPr sz="1100">
              <a:latin typeface="Lucida Sans"/>
              <a:ea typeface="Lucida Sans"/>
              <a:cs typeface="Lucida Sans"/>
              <a:sym typeface="Lucida Sans"/>
            </a:endParaRPr>
          </a:p>
          <a:p>
            <a:pPr marL="0" lvl="0" indent="0" rtl="0">
              <a:spcBef>
                <a:spcPts val="0"/>
              </a:spcBef>
              <a:spcAft>
                <a:spcPts val="0"/>
              </a:spcAft>
              <a:buClr>
                <a:schemeClr val="dk1"/>
              </a:buClr>
              <a:buSzPts val="300"/>
              <a:buFont typeface="Calibri"/>
              <a:buNone/>
            </a:pPr>
            <a:r>
              <a:rPr lang="en-US" sz="1100">
                <a:latin typeface="Lucida Sans"/>
                <a:ea typeface="Lucida Sans"/>
                <a:cs typeface="Lucida Sans"/>
                <a:sym typeface="Lucida Sans"/>
              </a:rPr>
              <a:t>We also want to invite you to join the network by signing up at achievethecore.org/ca-signup and visit our website for more info and opportunities</a:t>
            </a:r>
            <a:endParaRPr sz="1100">
              <a:latin typeface="Lucida Sans"/>
              <a:ea typeface="Lucida Sans"/>
              <a:cs typeface="Lucida Sans"/>
              <a:sym typeface="Lucida Sans"/>
            </a:endParaRPr>
          </a:p>
        </p:txBody>
      </p:sp>
      <p:sp>
        <p:nvSpPr>
          <p:cNvPr id="1010" name="Shape 1010"/>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4</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a:t>Jennie</a:t>
            </a:r>
            <a:endParaRPr/>
          </a:p>
        </p:txBody>
      </p:sp>
      <p:sp>
        <p:nvSpPr>
          <p:cNvPr id="1017" name="Shape 10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Shape 10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4" name="Shape 102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a:t>Jennie</a:t>
            </a:r>
            <a:endParaRPr/>
          </a:p>
        </p:txBody>
      </p:sp>
      <p:sp>
        <p:nvSpPr>
          <p:cNvPr id="1025" name="Shape 1025"/>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US" sz="1400" b="0" i="0" u="none" strike="noStrike" cap="none">
                <a:solidFill>
                  <a:srgbClr val="000000"/>
                </a:solidFill>
                <a:latin typeface="Lucida Sans"/>
                <a:ea typeface="Lucida Sans"/>
                <a:cs typeface="Lucida Sans"/>
                <a:sym typeface="Lucida Sans"/>
              </a:rPr>
              <a:t>6</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Shape 10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Shape 1032"/>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r>
              <a:rPr lang="en-US"/>
              <a:t>Jennie</a:t>
            </a:r>
            <a:endParaRPr/>
          </a:p>
          <a:p>
            <a:pPr marL="0" lvl="0" indent="0" rtl="0">
              <a:spcBef>
                <a:spcPts val="0"/>
              </a:spcBef>
              <a:spcAft>
                <a:spcPts val="0"/>
              </a:spcAft>
              <a:buClr>
                <a:schemeClr val="dk1"/>
              </a:buClr>
              <a:buSzPts val="300"/>
              <a:buFont typeface="Calibri"/>
              <a:buNone/>
            </a:pPr>
            <a:endParaRPr>
              <a:latin typeface="Lucida Sans"/>
              <a:ea typeface="Lucida Sans"/>
              <a:cs typeface="Lucida Sans"/>
              <a:sym typeface="Lucida Sans"/>
            </a:endParaRPr>
          </a:p>
          <a:p>
            <a:pPr marL="0" lvl="0" indent="0" rtl="0">
              <a:spcBef>
                <a:spcPts val="0"/>
              </a:spcBef>
              <a:spcAft>
                <a:spcPts val="0"/>
              </a:spcAft>
              <a:buClr>
                <a:schemeClr val="dk1"/>
              </a:buClr>
              <a:buSzPts val="300"/>
              <a:buFont typeface="Calibri"/>
              <a:buNone/>
            </a:pPr>
            <a:r>
              <a:rPr lang="en-US">
                <a:latin typeface="Lucida Sans"/>
                <a:ea typeface="Lucida Sans"/>
                <a:cs typeface="Lucida Sans"/>
                <a:sym typeface="Lucida Sans"/>
              </a:rPr>
              <a:t>We have three main goals for our webinar tonight. They are to...</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033" name="Shape 1033"/>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7</a:t>
            </a:fld>
            <a:endParaRPr sz="1200" b="0" i="0" u="none" strike="noStrike" cap="none">
              <a:solidFill>
                <a:schemeClr val="dk1"/>
              </a:solidFill>
              <a:latin typeface="Lucida Sans"/>
              <a:ea typeface="Lucida Sans"/>
              <a:cs typeface="Lucida Sans"/>
              <a:sym typeface="Lucida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Shape 103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latin typeface="Lucida Sans"/>
                <a:ea typeface="Lucida Sans"/>
                <a:cs typeface="Lucida Sans"/>
                <a:sym typeface="Lucida Sans"/>
              </a:rPr>
              <a:t>Tori</a:t>
            </a:r>
            <a:endParaRPr sz="1200" b="0" i="0" u="none" strike="noStrike" cap="none">
              <a:solidFill>
                <a:schemeClr val="dk1"/>
              </a:solidFill>
              <a:latin typeface="Lucida Sans"/>
              <a:ea typeface="Lucida Sans"/>
              <a:cs typeface="Lucida Sans"/>
              <a:sym typeface="Lucida Sans"/>
            </a:endParaRPr>
          </a:p>
        </p:txBody>
      </p:sp>
      <p:sp>
        <p:nvSpPr>
          <p:cNvPr id="1039" name="Shape 10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Shape 104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r>
              <a:rPr lang="en-US" sz="1100"/>
              <a:t>Tori</a:t>
            </a:r>
            <a:endParaRPr sz="1100"/>
          </a:p>
          <a:p>
            <a:pPr marL="0" marR="0" lvl="0" indent="0" algn="l" rtl="0">
              <a:spcBef>
                <a:spcPts val="0"/>
              </a:spcBef>
              <a:spcAft>
                <a:spcPts val="0"/>
              </a:spcAft>
              <a:buClr>
                <a:schemeClr val="dk1"/>
              </a:buClr>
              <a:buSzPts val="1200"/>
              <a:buFont typeface="Lucida Sans"/>
              <a:buNone/>
            </a:pPr>
            <a:endParaRPr sz="1100"/>
          </a:p>
          <a:p>
            <a:pPr marL="0" marR="0" lvl="0" indent="0" algn="l" rtl="0">
              <a:spcBef>
                <a:spcPts val="0"/>
              </a:spcBef>
              <a:spcAft>
                <a:spcPts val="0"/>
              </a:spcAft>
              <a:buClr>
                <a:schemeClr val="dk1"/>
              </a:buClr>
              <a:buSzPts val="1200"/>
              <a:buFont typeface="Lucida Sans"/>
              <a:buNone/>
            </a:pPr>
            <a:r>
              <a:rPr lang="en-US" sz="1100"/>
              <a:t>POLL: select one </a:t>
            </a:r>
            <a:endParaRPr sz="1100"/>
          </a:p>
          <a:p>
            <a:pPr marL="0" lvl="0" indent="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a:r>
            <a:r>
              <a:rPr lang="en-US" sz="1000"/>
              <a:t>o   </a:t>
            </a:r>
            <a:r>
              <a:rPr lang="en-US" sz="1000">
                <a:solidFill>
                  <a:srgbClr val="3F3F39"/>
                </a:solidFill>
              </a:rPr>
              <a:t>I’ve never utilized next-gen assessments </a:t>
            </a:r>
            <a:endParaRPr sz="1000">
              <a:solidFill>
                <a:srgbClr val="3F3F39"/>
              </a:solidFill>
            </a:endParaRPr>
          </a:p>
          <a:p>
            <a:pPr marL="0" lvl="0" indent="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a:r>
            <a:r>
              <a:rPr lang="en-US" sz="1000"/>
              <a:t>o   </a:t>
            </a:r>
            <a:r>
              <a:rPr lang="en-US" sz="1000">
                <a:solidFill>
                  <a:srgbClr val="3F3F39"/>
                </a:solidFill>
              </a:rPr>
              <a:t>I’m familiar with next-gen assessments but have never used them</a:t>
            </a:r>
            <a:endParaRPr sz="1000">
              <a:solidFill>
                <a:srgbClr val="3F3F39"/>
              </a:solidFill>
            </a:endParaRPr>
          </a:p>
          <a:p>
            <a:pPr marL="0" lvl="0" indent="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a:r>
            <a:r>
              <a:rPr lang="en-US" sz="1000"/>
              <a:t>o   </a:t>
            </a:r>
            <a:r>
              <a:rPr lang="en-US" sz="1000">
                <a:solidFill>
                  <a:srgbClr val="3F3F39"/>
                </a:solidFill>
              </a:rPr>
              <a:t>I have used SAP mini-assessments in my setting</a:t>
            </a:r>
            <a:endParaRPr sz="1000">
              <a:solidFill>
                <a:srgbClr val="3F3F39"/>
              </a:solidFill>
            </a:endParaRPr>
          </a:p>
          <a:p>
            <a:pPr marL="0" lvl="0" indent="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a:r>
            <a:r>
              <a:rPr lang="en-US" sz="1000"/>
              <a:t>o   </a:t>
            </a:r>
            <a:r>
              <a:rPr lang="en-US" sz="1000">
                <a:solidFill>
                  <a:srgbClr val="3F3F39"/>
                </a:solidFill>
              </a:rPr>
              <a:t>I use and write next-gen-type questions</a:t>
            </a:r>
            <a:endParaRPr sz="1000">
              <a:solidFill>
                <a:srgbClr val="3F3F39"/>
              </a:solidFill>
            </a:endParaRPr>
          </a:p>
          <a:p>
            <a:pPr marL="0" marR="0" lvl="0" indent="0" algn="l" rtl="0">
              <a:spcBef>
                <a:spcPts val="0"/>
              </a:spcBef>
              <a:spcAft>
                <a:spcPts val="0"/>
              </a:spcAft>
              <a:buClr>
                <a:schemeClr val="dk1"/>
              </a:buClr>
              <a:buSzPts val="1200"/>
              <a:buFont typeface="Lucida Sans"/>
              <a:buNone/>
            </a:pPr>
            <a:endParaRPr sz="1100"/>
          </a:p>
        </p:txBody>
      </p:sp>
      <p:sp>
        <p:nvSpPr>
          <p:cNvPr id="1044" name="Shape 10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19317"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4" name="Shape 14"/>
          <p:cNvSpPr txBox="1">
            <a:spLocks noGrp="1"/>
          </p:cNvSpPr>
          <p:nvPr>
            <p:ph type="subTitle" idx="1"/>
          </p:nvPr>
        </p:nvSpPr>
        <p:spPr>
          <a:xfrm>
            <a:off x="219318"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Shape 15"/>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16" name="Shape 16"/>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17" name="Shape 17"/>
          <p:cNvPicPr preferRelativeResize="0"/>
          <p:nvPr/>
        </p:nvPicPr>
        <p:blipFill rotWithShape="1">
          <a:blip r:embed="rId3">
            <a:alphaModFix/>
          </a:blip>
          <a:srcRect/>
          <a:stretch/>
        </p:blipFill>
        <p:spPr>
          <a:xfrm>
            <a:off x="304800" y="5840889"/>
            <a:ext cx="1303773" cy="5072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219317"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5" name="Shape 75"/>
          <p:cNvSpPr txBox="1">
            <a:spLocks noGrp="1"/>
          </p:cNvSpPr>
          <p:nvPr>
            <p:ph type="subTitle" idx="1"/>
          </p:nvPr>
        </p:nvSpPr>
        <p:spPr>
          <a:xfrm>
            <a:off x="219314"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6" name="Shape 76"/>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7" name="Shape 77"/>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381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8" name="Shape 78"/>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742"/>
        <p:cNvGrpSpPr/>
        <p:nvPr/>
      </p:nvGrpSpPr>
      <p:grpSpPr>
        <a:xfrm>
          <a:off x="0" y="0"/>
          <a:ext cx="0" cy="0"/>
          <a:chOff x="0" y="0"/>
          <a:chExt cx="0" cy="0"/>
        </a:xfrm>
      </p:grpSpPr>
      <p:sp>
        <p:nvSpPr>
          <p:cNvPr id="743" name="Shape 743"/>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46" name="Shape 74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7" name="Shape 74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748" name="Shape 748"/>
          <p:cNvPicPr preferRelativeResize="0"/>
          <p:nvPr/>
        </p:nvPicPr>
        <p:blipFill rotWithShape="1">
          <a:blip r:embed="rId2">
            <a:alphaModFix/>
          </a:blip>
          <a:srcRect/>
          <a:stretch/>
        </p:blipFill>
        <p:spPr>
          <a:xfrm>
            <a:off x="304800" y="6503298"/>
            <a:ext cx="1746500" cy="164201"/>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749"/>
        <p:cNvGrpSpPr/>
        <p:nvPr/>
      </p:nvGrpSpPr>
      <p:grpSpPr>
        <a:xfrm>
          <a:off x="0" y="0"/>
          <a:ext cx="0" cy="0"/>
          <a:chOff x="0" y="0"/>
          <a:chExt cx="0" cy="0"/>
        </a:xfrm>
      </p:grpSpPr>
      <p:sp>
        <p:nvSpPr>
          <p:cNvPr id="750" name="Shape 750"/>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Shape 75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752" name="Shape 752"/>
          <p:cNvPicPr preferRelativeResize="0"/>
          <p:nvPr/>
        </p:nvPicPr>
        <p:blipFill rotWithShape="1">
          <a:blip r:embed="rId2">
            <a:alphaModFix/>
          </a:blip>
          <a:srcRect/>
          <a:stretch/>
        </p:blipFill>
        <p:spPr>
          <a:xfrm>
            <a:off x="304800" y="6503298"/>
            <a:ext cx="1746500" cy="164201"/>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753"/>
        <p:cNvGrpSpPr/>
        <p:nvPr/>
      </p:nvGrpSpPr>
      <p:grpSpPr>
        <a:xfrm>
          <a:off x="0" y="0"/>
          <a:ext cx="0" cy="0"/>
          <a:chOff x="0" y="0"/>
          <a:chExt cx="0" cy="0"/>
        </a:xfrm>
      </p:grpSpPr>
      <p:sp>
        <p:nvSpPr>
          <p:cNvPr id="754" name="Shape 754"/>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5" name="Shape 75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Allerta"/>
              <a:buNone/>
            </a:pPr>
            <a:fld id="{00000000-1234-1234-1234-123412341234}" type="slidenum">
              <a:rPr lang="en-US" sz="1000" b="0" i="0" u="none" strike="noStrike" cap="none">
                <a:solidFill>
                  <a:schemeClr val="lt1"/>
                </a:solidFill>
                <a:latin typeface="Arial"/>
                <a:ea typeface="Arial"/>
                <a:cs typeface="Arial"/>
                <a:sym typeface="Arial"/>
              </a:rPr>
              <a:t>‹#›</a:t>
            </a:fld>
            <a:r>
              <a:rPr lang="en-US" sz="10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756" name="Shape 756"/>
          <p:cNvPicPr preferRelativeResize="0"/>
          <p:nvPr/>
        </p:nvPicPr>
        <p:blipFill rotWithShape="1">
          <a:blip r:embed="rId2">
            <a:alphaModFix/>
          </a:blip>
          <a:srcRect/>
          <a:stretch/>
        </p:blipFill>
        <p:spPr>
          <a:xfrm>
            <a:off x="304800" y="6503298"/>
            <a:ext cx="1746500" cy="164201"/>
          </a:xfrm>
          <a:prstGeom prst="rect">
            <a:avLst/>
          </a:prstGeom>
          <a:noFill/>
          <a:ln>
            <a:noFill/>
          </a:ln>
        </p:spPr>
      </p:pic>
      <p:pic>
        <p:nvPicPr>
          <p:cNvPr id="757" name="Shape 757"/>
          <p:cNvPicPr preferRelativeResize="0"/>
          <p:nvPr/>
        </p:nvPicPr>
        <p:blipFill rotWithShape="1">
          <a:blip r:embed="rId3">
            <a:alphaModFix/>
          </a:blip>
          <a:srcRect/>
          <a:stretch/>
        </p:blipFill>
        <p:spPr>
          <a:xfrm>
            <a:off x="304800" y="6503298"/>
            <a:ext cx="1746500" cy="164201"/>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758"/>
        <p:cNvGrpSpPr/>
        <p:nvPr/>
      </p:nvGrpSpPr>
      <p:grpSpPr>
        <a:xfrm>
          <a:off x="0" y="0"/>
          <a:ext cx="0" cy="0"/>
          <a:chOff x="0" y="0"/>
          <a:chExt cx="0" cy="0"/>
        </a:xfrm>
      </p:grpSpPr>
      <p:sp>
        <p:nvSpPr>
          <p:cNvPr id="759" name="Shape 75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0" name="Shape 76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761" name="Shape 761"/>
          <p:cNvPicPr preferRelativeResize="0"/>
          <p:nvPr/>
        </p:nvPicPr>
        <p:blipFill rotWithShape="1">
          <a:blip r:embed="rId2">
            <a:alphaModFix/>
          </a:blip>
          <a:srcRect/>
          <a:stretch/>
        </p:blipFill>
        <p:spPr>
          <a:xfrm>
            <a:off x="304800" y="6533798"/>
            <a:ext cx="3057281" cy="133571"/>
          </a:xfrm>
          <a:prstGeom prst="rect">
            <a:avLst/>
          </a:prstGeom>
          <a:noFill/>
          <a:ln>
            <a:noFill/>
          </a:ln>
        </p:spPr>
      </p:pic>
      <p:pic>
        <p:nvPicPr>
          <p:cNvPr id="762" name="Shape 762"/>
          <p:cNvPicPr preferRelativeResize="0"/>
          <p:nvPr/>
        </p:nvPicPr>
        <p:blipFill rotWithShape="1">
          <a:blip r:embed="rId3">
            <a:alphaModFix/>
          </a:blip>
          <a:srcRect/>
          <a:stretch/>
        </p:blipFill>
        <p:spPr>
          <a:xfrm>
            <a:off x="304801" y="394130"/>
            <a:ext cx="2235200" cy="210147"/>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3"/>
        <p:cNvGrpSpPr/>
        <p:nvPr/>
      </p:nvGrpSpPr>
      <p:grpSpPr>
        <a:xfrm>
          <a:off x="0" y="0"/>
          <a:ext cx="0" cy="0"/>
          <a:chOff x="0" y="0"/>
          <a:chExt cx="0" cy="0"/>
        </a:xfrm>
      </p:grpSpPr>
      <p:sp>
        <p:nvSpPr>
          <p:cNvPr id="764" name="Shape 764"/>
          <p:cNvSpPr txBox="1">
            <a:spLocks noGrp="1"/>
          </p:cNvSpPr>
          <p:nvPr>
            <p:ph type="title"/>
          </p:nvPr>
        </p:nvSpPr>
        <p:spPr>
          <a:xfrm>
            <a:off x="304800" y="279398"/>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65" name="Shape 765"/>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6" name="Shape 766"/>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7" name="Shape 76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8" name="Shape 76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69" name="Shape 769">
            <a:hlinkClick r:id="rId2"/>
          </p:cNvPr>
          <p:cNvSpPr/>
          <p:nvPr/>
        </p:nvSpPr>
        <p:spPr>
          <a:xfrm>
            <a:off x="3542585" y="6519775"/>
            <a:ext cx="1906800" cy="175500"/>
          </a:xfrm>
          <a:prstGeom prst="rect">
            <a:avLst/>
          </a:prstGeom>
          <a:no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72" name="Shape 772"/>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73" name="Shape 773"/>
          <p:cNvSpPr txBox="1">
            <a:spLocks noGrp="1"/>
          </p:cNvSpPr>
          <p:nvPr>
            <p:ph type="body" idx="2"/>
          </p:nvPr>
        </p:nvSpPr>
        <p:spPr>
          <a:xfrm>
            <a:off x="304800" y="2015410"/>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74" name="Shape 774"/>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75" name="Shape 775"/>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76" name="Shape 77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7" name="Shape 77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78" name="Shape 778">
            <a:hlinkClick r:id="rId2"/>
          </p:cNvPr>
          <p:cNvSpPr/>
          <p:nvPr/>
        </p:nvSpPr>
        <p:spPr>
          <a:xfrm>
            <a:off x="3542585" y="6519775"/>
            <a:ext cx="1906800" cy="175500"/>
          </a:xfrm>
          <a:prstGeom prst="rect">
            <a:avLst/>
          </a:prstGeom>
          <a:no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779"/>
        <p:cNvGrpSpPr/>
        <p:nvPr/>
      </p:nvGrpSpPr>
      <p:grpSpPr>
        <a:xfrm>
          <a:off x="0" y="0"/>
          <a:ext cx="0" cy="0"/>
          <a:chOff x="0" y="0"/>
          <a:chExt cx="0" cy="0"/>
        </a:xfrm>
      </p:grpSpPr>
      <p:sp>
        <p:nvSpPr>
          <p:cNvPr id="780" name="Shape 780"/>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1" name="Shape 781"/>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82" name="Shape 782"/>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3" name="Shape 783"/>
          <p:cNvSpPr txBox="1">
            <a:spLocks noGrp="1"/>
          </p:cNvSpPr>
          <p:nvPr>
            <p:ph type="body" idx="3"/>
          </p:nvPr>
        </p:nvSpPr>
        <p:spPr>
          <a:xfrm>
            <a:off x="4673600" y="5646676"/>
            <a:ext cx="40131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4" name="Shape 78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5" name="Shape 78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786"/>
        <p:cNvGrpSpPr/>
        <p:nvPr/>
      </p:nvGrpSpPr>
      <p:grpSpPr>
        <a:xfrm>
          <a:off x="0" y="0"/>
          <a:ext cx="0" cy="0"/>
          <a:chOff x="0" y="0"/>
          <a:chExt cx="0" cy="0"/>
        </a:xfrm>
      </p:grpSpPr>
      <p:sp>
        <p:nvSpPr>
          <p:cNvPr id="787" name="Shape 787"/>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8" name="Shape 788"/>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9" name="Shape 789"/>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90" name="Shape 790"/>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1" name="Shape 791"/>
          <p:cNvSpPr txBox="1">
            <a:spLocks noGrp="1"/>
          </p:cNvSpPr>
          <p:nvPr>
            <p:ph type="body" idx="4"/>
          </p:nvPr>
        </p:nvSpPr>
        <p:spPr>
          <a:xfrm>
            <a:off x="4673600" y="5646676"/>
            <a:ext cx="4057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2" name="Shape 792"/>
          <p:cNvSpPr txBox="1">
            <a:spLocks noGrp="1"/>
          </p:cNvSpPr>
          <p:nvPr>
            <p:ph type="body" idx="5"/>
          </p:nvPr>
        </p:nvSpPr>
        <p:spPr>
          <a:xfrm>
            <a:off x="4673600" y="3354830"/>
            <a:ext cx="40131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3" name="Shape 79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4" name="Shape 79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795"/>
        <p:cNvGrpSpPr/>
        <p:nvPr/>
      </p:nvGrpSpPr>
      <p:grpSpPr>
        <a:xfrm>
          <a:off x="0" y="0"/>
          <a:ext cx="0" cy="0"/>
          <a:chOff x="0" y="0"/>
          <a:chExt cx="0" cy="0"/>
        </a:xfrm>
      </p:grpSpPr>
      <p:sp>
        <p:nvSpPr>
          <p:cNvPr id="796" name="Shape 796"/>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7" name="Shape 797"/>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98" name="Shape 798"/>
          <p:cNvSpPr txBox="1">
            <a:spLocks noGrp="1"/>
          </p:cNvSpPr>
          <p:nvPr>
            <p:ph type="body" idx="1"/>
          </p:nvPr>
        </p:nvSpPr>
        <p:spPr>
          <a:xfrm>
            <a:off x="4683119" y="5646676"/>
            <a:ext cx="4003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9" name="Shape 799"/>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0" name="Shape 800"/>
          <p:cNvSpPr txBox="1">
            <a:spLocks noGrp="1"/>
          </p:cNvSpPr>
          <p:nvPr>
            <p:ph type="body" idx="4"/>
          </p:nvPr>
        </p:nvSpPr>
        <p:spPr>
          <a:xfrm>
            <a:off x="304800" y="5646676"/>
            <a:ext cx="4225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1" name="Shape 80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2" name="Shape 80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79"/>
        <p:cNvGrpSpPr/>
        <p:nvPr/>
      </p:nvGrpSpPr>
      <p:grpSpPr>
        <a:xfrm>
          <a:off x="0" y="0"/>
          <a:ext cx="0" cy="0"/>
          <a:chOff x="0" y="0"/>
          <a:chExt cx="0" cy="0"/>
        </a:xfrm>
      </p:grpSpPr>
      <p:sp>
        <p:nvSpPr>
          <p:cNvPr id="80" name="Shape 80"/>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2" name="Shape 8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3" name="Shape 8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84" name="Shape 8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803"/>
        <p:cNvGrpSpPr/>
        <p:nvPr/>
      </p:nvGrpSpPr>
      <p:grpSpPr>
        <a:xfrm>
          <a:off x="0" y="0"/>
          <a:ext cx="0" cy="0"/>
          <a:chOff x="0" y="0"/>
          <a:chExt cx="0" cy="0"/>
        </a:xfrm>
      </p:grpSpPr>
      <p:sp>
        <p:nvSpPr>
          <p:cNvPr id="804" name="Shape 804"/>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5" name="Shape 805"/>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6" name="Shape 806"/>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7" name="Shape 807"/>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8" name="Shape 808"/>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09" name="Shape 809"/>
          <p:cNvSpPr txBox="1">
            <a:spLocks noGrp="1"/>
          </p:cNvSpPr>
          <p:nvPr>
            <p:ph type="body" idx="1"/>
          </p:nvPr>
        </p:nvSpPr>
        <p:spPr>
          <a:xfrm>
            <a:off x="4533898" y="5646676"/>
            <a:ext cx="41529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0" name="Shape 810"/>
          <p:cNvSpPr txBox="1">
            <a:spLocks noGrp="1"/>
          </p:cNvSpPr>
          <p:nvPr>
            <p:ph type="body" idx="6"/>
          </p:nvPr>
        </p:nvSpPr>
        <p:spPr>
          <a:xfrm>
            <a:off x="304800" y="5646676"/>
            <a:ext cx="4159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1" name="Shape 811"/>
          <p:cNvSpPr txBox="1">
            <a:spLocks noGrp="1"/>
          </p:cNvSpPr>
          <p:nvPr>
            <p:ph type="body" idx="7"/>
          </p:nvPr>
        </p:nvSpPr>
        <p:spPr>
          <a:xfrm>
            <a:off x="4530721" y="3354830"/>
            <a:ext cx="4156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2" name="Shape 812"/>
          <p:cNvSpPr txBox="1">
            <a:spLocks noGrp="1"/>
          </p:cNvSpPr>
          <p:nvPr>
            <p:ph type="body" idx="8"/>
          </p:nvPr>
        </p:nvSpPr>
        <p:spPr>
          <a:xfrm>
            <a:off x="304801" y="3354830"/>
            <a:ext cx="4159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3" name="Shape 81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4" name="Shape 81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818"/>
        <p:cNvGrpSpPr/>
        <p:nvPr/>
      </p:nvGrpSpPr>
      <p:grpSpPr>
        <a:xfrm>
          <a:off x="0" y="0"/>
          <a:ext cx="0" cy="0"/>
          <a:chOff x="0" y="0"/>
          <a:chExt cx="0" cy="0"/>
        </a:xfrm>
      </p:grpSpPr>
      <p:sp>
        <p:nvSpPr>
          <p:cNvPr id="819" name="Shape 819"/>
          <p:cNvSpPr/>
          <p:nvPr/>
        </p:nvSpPr>
        <p:spPr>
          <a:xfrm>
            <a:off x="0" y="0"/>
            <a:ext cx="9144000" cy="6858000"/>
          </a:xfrm>
          <a:prstGeom prst="rect">
            <a:avLst/>
          </a:prstGeom>
          <a:solidFill>
            <a:srgbClr val="A9B0AC"/>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0" name="Shape 82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21" name="Shape 821"/>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22" name="Shape 822"/>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23" name="Shape 823"/>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24" name="Shape 824"/>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825" name="Shape 825"/>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26"/>
        <p:cNvGrpSpPr/>
        <p:nvPr/>
      </p:nvGrpSpPr>
      <p:grpSpPr>
        <a:xfrm>
          <a:off x="0" y="0"/>
          <a:ext cx="0" cy="0"/>
          <a:chOff x="0" y="0"/>
          <a:chExt cx="0" cy="0"/>
        </a:xfrm>
      </p:grpSpPr>
      <p:sp>
        <p:nvSpPr>
          <p:cNvPr id="827" name="Shape 827"/>
          <p:cNvSpPr/>
          <p:nvPr/>
        </p:nvSpPr>
        <p:spPr>
          <a:xfrm>
            <a:off x="0" y="0"/>
            <a:ext cx="9144000" cy="6858000"/>
          </a:xfrm>
          <a:prstGeom prst="rect">
            <a:avLst/>
          </a:prstGeom>
          <a:solidFill>
            <a:srgbClr val="1C9963"/>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8" name="Shape 828"/>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29" name="Shape 829"/>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30" name="Shape 83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31" name="Shape 831"/>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832" name="Shape 832"/>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833" name="Shape 833"/>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834"/>
        <p:cNvGrpSpPr/>
        <p:nvPr/>
      </p:nvGrpSpPr>
      <p:grpSpPr>
        <a:xfrm>
          <a:off x="0" y="0"/>
          <a:ext cx="0" cy="0"/>
          <a:chOff x="0" y="0"/>
          <a:chExt cx="0" cy="0"/>
        </a:xfrm>
      </p:grpSpPr>
      <p:sp>
        <p:nvSpPr>
          <p:cNvPr id="835" name="Shape 835"/>
          <p:cNvSpPr/>
          <p:nvPr/>
        </p:nvSpPr>
        <p:spPr>
          <a:xfrm>
            <a:off x="1" y="6329468"/>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6" name="Shape 836"/>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37" name="Shape 837"/>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8" name="Shape 838"/>
          <p:cNvSpPr/>
          <p:nvPr/>
        </p:nvSpPr>
        <p:spPr>
          <a:xfrm>
            <a:off x="1" y="6330472"/>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9" name="Shape 83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840" name="Shape 840"/>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841"/>
        <p:cNvGrpSpPr/>
        <p:nvPr/>
      </p:nvGrpSpPr>
      <p:grpSpPr>
        <a:xfrm>
          <a:off x="0" y="0"/>
          <a:ext cx="0" cy="0"/>
          <a:chOff x="0" y="0"/>
          <a:chExt cx="0" cy="0"/>
        </a:xfrm>
      </p:grpSpPr>
      <p:sp>
        <p:nvSpPr>
          <p:cNvPr id="842" name="Shape 842"/>
          <p:cNvSpPr txBox="1">
            <a:spLocks noGrp="1"/>
          </p:cNvSpPr>
          <p:nvPr>
            <p:ph type="ctrTitle"/>
          </p:nvPr>
        </p:nvSpPr>
        <p:spPr>
          <a:xfrm>
            <a:off x="219320"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43" name="Shape 843"/>
          <p:cNvSpPr txBox="1">
            <a:spLocks noGrp="1"/>
          </p:cNvSpPr>
          <p:nvPr>
            <p:ph type="subTitle" idx="1"/>
          </p:nvPr>
        </p:nvSpPr>
        <p:spPr>
          <a:xfrm>
            <a:off x="219321"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44" name="Shape 844"/>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5" name="Shape 845"/>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846" name="Shape 846"/>
          <p:cNvPicPr preferRelativeResize="0"/>
          <p:nvPr/>
        </p:nvPicPr>
        <p:blipFill rotWithShape="1">
          <a:blip r:embed="rId3">
            <a:alphaModFix/>
          </a:blip>
          <a:srcRect/>
          <a:stretch/>
        </p:blipFill>
        <p:spPr>
          <a:xfrm>
            <a:off x="304800" y="5840890"/>
            <a:ext cx="1303773" cy="507278"/>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7"/>
        <p:cNvGrpSpPr/>
        <p:nvPr/>
      </p:nvGrpSpPr>
      <p:grpSpPr>
        <a:xfrm>
          <a:off x="0" y="0"/>
          <a:ext cx="0" cy="0"/>
          <a:chOff x="0" y="0"/>
          <a:chExt cx="0" cy="0"/>
        </a:xfrm>
      </p:grpSpPr>
      <p:sp>
        <p:nvSpPr>
          <p:cNvPr id="848" name="Shape 848"/>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49" name="Shape 849"/>
          <p:cNvSpPr txBox="1">
            <a:spLocks noGrp="1"/>
          </p:cNvSpPr>
          <p:nvPr>
            <p:ph type="body" idx="1"/>
          </p:nvPr>
        </p:nvSpPr>
        <p:spPr>
          <a:xfrm>
            <a:off x="304800" y="1417638"/>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50" name="Shape 850"/>
          <p:cNvSpPr txBox="1">
            <a:spLocks noGrp="1"/>
          </p:cNvSpPr>
          <p:nvPr>
            <p:ph type="body" idx="2"/>
          </p:nvPr>
        </p:nvSpPr>
        <p:spPr>
          <a:xfrm>
            <a:off x="304800" y="2015411"/>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51" name="Shape 851"/>
          <p:cNvSpPr txBox="1">
            <a:spLocks noGrp="1"/>
          </p:cNvSpPr>
          <p:nvPr>
            <p:ph type="body" idx="3"/>
          </p:nvPr>
        </p:nvSpPr>
        <p:spPr>
          <a:xfrm>
            <a:off x="4645025" y="1417638"/>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52" name="Shape 852"/>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53" name="Shape 85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4" name="Shape 85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55" name="Shape 855">
            <a:hlinkClick r:id="rId2"/>
          </p:cNvPr>
          <p:cNvSpPr/>
          <p:nvPr/>
        </p:nvSpPr>
        <p:spPr>
          <a:xfrm>
            <a:off x="3542586" y="6519775"/>
            <a:ext cx="1906800" cy="175500"/>
          </a:xfrm>
          <a:prstGeom prst="rect">
            <a:avLst/>
          </a:prstGeom>
          <a:no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856"/>
        <p:cNvGrpSpPr/>
        <p:nvPr/>
      </p:nvGrpSpPr>
      <p:grpSpPr>
        <a:xfrm>
          <a:off x="0" y="0"/>
          <a:ext cx="0" cy="0"/>
          <a:chOff x="0" y="0"/>
          <a:chExt cx="0" cy="0"/>
        </a:xfrm>
      </p:grpSpPr>
      <p:sp>
        <p:nvSpPr>
          <p:cNvPr id="857" name="Shape 857"/>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58" name="Shape 858"/>
          <p:cNvSpPr txBox="1">
            <a:spLocks noGrp="1"/>
          </p:cNvSpPr>
          <p:nvPr>
            <p:ph type="subTitle" idx="1"/>
          </p:nvPr>
        </p:nvSpPr>
        <p:spPr>
          <a:xfrm>
            <a:off x="3339152"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59" name="Shape 859"/>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0" name="Shape 860"/>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88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61" name="Shape 861"/>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862"/>
        <p:cNvGrpSpPr/>
        <p:nvPr/>
      </p:nvGrpSpPr>
      <p:grpSpPr>
        <a:xfrm>
          <a:off x="0" y="0"/>
          <a:ext cx="0" cy="0"/>
          <a:chOff x="0" y="0"/>
          <a:chExt cx="0" cy="0"/>
        </a:xfrm>
      </p:grpSpPr>
      <p:sp>
        <p:nvSpPr>
          <p:cNvPr id="863" name="Shape 863"/>
          <p:cNvSpPr txBox="1">
            <a:spLocks noGrp="1"/>
          </p:cNvSpPr>
          <p:nvPr>
            <p:ph type="ctrTitle"/>
          </p:nvPr>
        </p:nvSpPr>
        <p:spPr>
          <a:xfrm>
            <a:off x="219320"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64" name="Shape 864"/>
          <p:cNvSpPr txBox="1">
            <a:spLocks noGrp="1"/>
          </p:cNvSpPr>
          <p:nvPr>
            <p:ph type="subTitle" idx="1"/>
          </p:nvPr>
        </p:nvSpPr>
        <p:spPr>
          <a:xfrm>
            <a:off x="219317"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65" name="Shape 865"/>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6" name="Shape 866"/>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1905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67" name="Shape 867"/>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868"/>
        <p:cNvGrpSpPr/>
        <p:nvPr/>
      </p:nvGrpSpPr>
      <p:grpSpPr>
        <a:xfrm>
          <a:off x="0" y="0"/>
          <a:ext cx="0" cy="0"/>
          <a:chOff x="0" y="0"/>
          <a:chExt cx="0" cy="0"/>
        </a:xfrm>
      </p:grpSpPr>
      <p:sp>
        <p:nvSpPr>
          <p:cNvPr id="869" name="Shape 869"/>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70" name="Shape 87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1" name="Shape 87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872" name="Shape 872"/>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873"/>
        <p:cNvGrpSpPr/>
        <p:nvPr/>
      </p:nvGrpSpPr>
      <p:grpSpPr>
        <a:xfrm>
          <a:off x="0" y="0"/>
          <a:ext cx="0" cy="0"/>
          <a:chOff x="0" y="0"/>
          <a:chExt cx="0" cy="0"/>
        </a:xfrm>
      </p:grpSpPr>
      <p:sp>
        <p:nvSpPr>
          <p:cNvPr id="874" name="Shape 874"/>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5" name="Shape 875"/>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76" name="Shape 87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7" name="Shape 87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878" name="Shape 87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85"/>
        <p:cNvGrpSpPr/>
        <p:nvPr/>
      </p:nvGrpSpPr>
      <p:grpSpPr>
        <a:xfrm>
          <a:off x="0" y="0"/>
          <a:ext cx="0" cy="0"/>
          <a:chOff x="0" y="0"/>
          <a:chExt cx="0" cy="0"/>
        </a:xfrm>
      </p:grpSpPr>
      <p:sp>
        <p:nvSpPr>
          <p:cNvPr id="86" name="Shape 86"/>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8" name="Shape 8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9" name="Shape 8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90" name="Shape 90"/>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879"/>
        <p:cNvGrpSpPr/>
        <p:nvPr/>
      </p:nvGrpSpPr>
      <p:grpSpPr>
        <a:xfrm>
          <a:off x="0" y="0"/>
          <a:ext cx="0" cy="0"/>
          <a:chOff x="0" y="0"/>
          <a:chExt cx="0" cy="0"/>
        </a:xfrm>
      </p:grpSpPr>
      <p:sp>
        <p:nvSpPr>
          <p:cNvPr id="880" name="Shape 880"/>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1" name="Shape 881"/>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82" name="Shape 88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3" name="Shape 88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884" name="Shape 884"/>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885"/>
        <p:cNvGrpSpPr/>
        <p:nvPr/>
      </p:nvGrpSpPr>
      <p:grpSpPr>
        <a:xfrm>
          <a:off x="0" y="0"/>
          <a:ext cx="0" cy="0"/>
          <a:chOff x="0" y="0"/>
          <a:chExt cx="0" cy="0"/>
        </a:xfrm>
      </p:grpSpPr>
      <p:sp>
        <p:nvSpPr>
          <p:cNvPr id="886" name="Shape 88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Arial"/>
              <a:ea typeface="Arial"/>
              <a:cs typeface="Arial"/>
              <a:sym typeface="Arial"/>
            </a:endParaRPr>
          </a:p>
        </p:txBody>
      </p:sp>
      <p:sp>
        <p:nvSpPr>
          <p:cNvPr id="887" name="Shape 88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88" name="Shape 888"/>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89" name="Shape 889"/>
          <p:cNvSpPr txBox="1">
            <a:spLocks noGrp="1"/>
          </p:cNvSpPr>
          <p:nvPr>
            <p:ph type="body" idx="1"/>
          </p:nvPr>
        </p:nvSpPr>
        <p:spPr>
          <a:xfrm>
            <a:off x="4624613"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0" name="Shape 890"/>
          <p:cNvSpPr txBox="1">
            <a:spLocks noGrp="1"/>
          </p:cNvSpPr>
          <p:nvPr>
            <p:ph type="body" idx="2"/>
          </p:nvPr>
        </p:nvSpPr>
        <p:spPr>
          <a:xfrm>
            <a:off x="7209515"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1" name="Shape 891"/>
          <p:cNvSpPr txBox="1">
            <a:spLocks noGrp="1"/>
          </p:cNvSpPr>
          <p:nvPr>
            <p:ph type="body" idx="3"/>
          </p:nvPr>
        </p:nvSpPr>
        <p:spPr>
          <a:xfrm>
            <a:off x="4624613" y="240062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2" name="Shape 892"/>
          <p:cNvSpPr txBox="1">
            <a:spLocks noGrp="1"/>
          </p:cNvSpPr>
          <p:nvPr>
            <p:ph type="body" idx="4"/>
          </p:nvPr>
        </p:nvSpPr>
        <p:spPr>
          <a:xfrm>
            <a:off x="7209515" y="240062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3" name="Shape 893"/>
          <p:cNvSpPr txBox="1">
            <a:spLocks noGrp="1"/>
          </p:cNvSpPr>
          <p:nvPr>
            <p:ph type="body" idx="5"/>
          </p:nvPr>
        </p:nvSpPr>
        <p:spPr>
          <a:xfrm>
            <a:off x="4624613" y="295501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4" name="Shape 894"/>
          <p:cNvSpPr txBox="1">
            <a:spLocks noGrp="1"/>
          </p:cNvSpPr>
          <p:nvPr>
            <p:ph type="body" idx="6"/>
          </p:nvPr>
        </p:nvSpPr>
        <p:spPr>
          <a:xfrm>
            <a:off x="7209515" y="295501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5" name="Shape 895"/>
          <p:cNvSpPr txBox="1">
            <a:spLocks noGrp="1"/>
          </p:cNvSpPr>
          <p:nvPr>
            <p:ph type="body" idx="7"/>
          </p:nvPr>
        </p:nvSpPr>
        <p:spPr>
          <a:xfrm>
            <a:off x="4624613" y="350940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6" name="Shape 896"/>
          <p:cNvSpPr txBox="1">
            <a:spLocks noGrp="1"/>
          </p:cNvSpPr>
          <p:nvPr>
            <p:ph type="body" idx="8"/>
          </p:nvPr>
        </p:nvSpPr>
        <p:spPr>
          <a:xfrm>
            <a:off x="7209515" y="350940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7" name="Shape 897"/>
          <p:cNvSpPr txBox="1">
            <a:spLocks noGrp="1"/>
          </p:cNvSpPr>
          <p:nvPr>
            <p:ph type="body" idx="9"/>
          </p:nvPr>
        </p:nvSpPr>
        <p:spPr>
          <a:xfrm>
            <a:off x="4624613"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8" name="Shape 898"/>
          <p:cNvSpPr txBox="1">
            <a:spLocks noGrp="1"/>
          </p:cNvSpPr>
          <p:nvPr>
            <p:ph type="body" idx="13"/>
          </p:nvPr>
        </p:nvSpPr>
        <p:spPr>
          <a:xfrm>
            <a:off x="7209515"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9" name="Shape 899"/>
          <p:cNvSpPr txBox="1">
            <a:spLocks noGrp="1"/>
          </p:cNvSpPr>
          <p:nvPr>
            <p:ph type="body" idx="14"/>
          </p:nvPr>
        </p:nvSpPr>
        <p:spPr>
          <a:xfrm>
            <a:off x="4624613" y="461818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0" name="Shape 900"/>
          <p:cNvSpPr txBox="1">
            <a:spLocks noGrp="1"/>
          </p:cNvSpPr>
          <p:nvPr>
            <p:ph type="body" idx="15"/>
          </p:nvPr>
        </p:nvSpPr>
        <p:spPr>
          <a:xfrm>
            <a:off x="7209515" y="461818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01" name="Shape 901"/>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902"/>
        <p:cNvGrpSpPr/>
        <p:nvPr/>
      </p:nvGrpSpPr>
      <p:grpSpPr>
        <a:xfrm>
          <a:off x="0" y="0"/>
          <a:ext cx="0" cy="0"/>
          <a:chOff x="0" y="0"/>
          <a:chExt cx="0" cy="0"/>
        </a:xfrm>
      </p:grpSpPr>
      <p:sp>
        <p:nvSpPr>
          <p:cNvPr id="903" name="Shape 903"/>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4"/>
        <p:cNvGrpSpPr/>
        <p:nvPr/>
      </p:nvGrpSpPr>
      <p:grpSpPr>
        <a:xfrm>
          <a:off x="0" y="0"/>
          <a:ext cx="0" cy="0"/>
          <a:chOff x="0" y="0"/>
          <a:chExt cx="0" cy="0"/>
        </a:xfrm>
      </p:grpSpPr>
      <p:sp>
        <p:nvSpPr>
          <p:cNvPr id="905" name="Shape 905"/>
          <p:cNvSpPr txBox="1">
            <a:spLocks noGrp="1"/>
          </p:cNvSpPr>
          <p:nvPr>
            <p:ph type="title"/>
          </p:nvPr>
        </p:nvSpPr>
        <p:spPr>
          <a:xfrm>
            <a:off x="304800" y="274638"/>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06" name="Shape 90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7" name="Shape 90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08" name="Shape 90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909"/>
        <p:cNvGrpSpPr/>
        <p:nvPr/>
      </p:nvGrpSpPr>
      <p:grpSpPr>
        <a:xfrm>
          <a:off x="0" y="0"/>
          <a:ext cx="0" cy="0"/>
          <a:chOff x="0" y="0"/>
          <a:chExt cx="0" cy="0"/>
        </a:xfrm>
      </p:grpSpPr>
      <p:sp>
        <p:nvSpPr>
          <p:cNvPr id="910" name="Shape 91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1" name="Shape 91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12" name="Shape 912"/>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913"/>
        <p:cNvGrpSpPr/>
        <p:nvPr/>
      </p:nvGrpSpPr>
      <p:grpSpPr>
        <a:xfrm>
          <a:off x="0" y="0"/>
          <a:ext cx="0" cy="0"/>
          <a:chOff x="0" y="0"/>
          <a:chExt cx="0" cy="0"/>
        </a:xfrm>
      </p:grpSpPr>
      <p:sp>
        <p:nvSpPr>
          <p:cNvPr id="914" name="Shape 914"/>
          <p:cNvSpPr/>
          <p:nvPr/>
        </p:nvSpPr>
        <p:spPr>
          <a:xfrm>
            <a:off x="1" y="6330472"/>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5" name="Shape 91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US" sz="1000" b="0" i="0" u="none" strike="noStrike" cap="none">
                <a:solidFill>
                  <a:schemeClr val="lt1"/>
                </a:solidFill>
                <a:latin typeface="Arial"/>
                <a:ea typeface="Arial"/>
                <a:cs typeface="Arial"/>
                <a:sym typeface="Arial"/>
              </a:rPr>
              <a:t>‹#›</a:t>
            </a:fld>
            <a:r>
              <a:rPr lang="en-US" sz="10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16" name="Shape 916"/>
          <p:cNvPicPr preferRelativeResize="0"/>
          <p:nvPr/>
        </p:nvPicPr>
        <p:blipFill rotWithShape="1">
          <a:blip r:embed="rId2">
            <a:alphaModFix/>
          </a:blip>
          <a:srcRect/>
          <a:stretch/>
        </p:blipFill>
        <p:spPr>
          <a:xfrm>
            <a:off x="304800" y="6503299"/>
            <a:ext cx="1746600" cy="163837"/>
          </a:xfrm>
          <a:prstGeom prst="rect">
            <a:avLst/>
          </a:prstGeom>
          <a:noFill/>
          <a:ln>
            <a:noFill/>
          </a:ln>
        </p:spPr>
      </p:pic>
      <p:pic>
        <p:nvPicPr>
          <p:cNvPr id="917" name="Shape 917"/>
          <p:cNvPicPr preferRelativeResize="0"/>
          <p:nvPr/>
        </p:nvPicPr>
        <p:blipFill rotWithShape="1">
          <a:blip r:embed="rId3">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918"/>
        <p:cNvGrpSpPr/>
        <p:nvPr/>
      </p:nvGrpSpPr>
      <p:grpSpPr>
        <a:xfrm>
          <a:off x="0" y="0"/>
          <a:ext cx="0" cy="0"/>
          <a:chOff x="0" y="0"/>
          <a:chExt cx="0" cy="0"/>
        </a:xfrm>
      </p:grpSpPr>
      <p:sp>
        <p:nvSpPr>
          <p:cNvPr id="919" name="Shape 91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0" name="Shape 92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21" name="Shape 921"/>
          <p:cNvPicPr preferRelativeResize="0"/>
          <p:nvPr/>
        </p:nvPicPr>
        <p:blipFill rotWithShape="1">
          <a:blip r:embed="rId2">
            <a:alphaModFix/>
          </a:blip>
          <a:srcRect/>
          <a:stretch/>
        </p:blipFill>
        <p:spPr>
          <a:xfrm>
            <a:off x="304800" y="6533799"/>
            <a:ext cx="3057300" cy="133389"/>
          </a:xfrm>
          <a:prstGeom prst="rect">
            <a:avLst/>
          </a:prstGeom>
          <a:noFill/>
          <a:ln>
            <a:noFill/>
          </a:ln>
        </p:spPr>
      </p:pic>
      <p:pic>
        <p:nvPicPr>
          <p:cNvPr id="922" name="Shape 922"/>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3"/>
        <p:cNvGrpSpPr/>
        <p:nvPr/>
      </p:nvGrpSpPr>
      <p:grpSpPr>
        <a:xfrm>
          <a:off x="0" y="0"/>
          <a:ext cx="0" cy="0"/>
          <a:chOff x="0" y="0"/>
          <a:chExt cx="0" cy="0"/>
        </a:xfrm>
      </p:grpSpPr>
      <p:sp>
        <p:nvSpPr>
          <p:cNvPr id="924" name="Shape 924"/>
          <p:cNvSpPr txBox="1">
            <a:spLocks noGrp="1"/>
          </p:cNvSpPr>
          <p:nvPr>
            <p:ph type="title"/>
          </p:nvPr>
        </p:nvSpPr>
        <p:spPr>
          <a:xfrm>
            <a:off x="304800" y="279399"/>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25" name="Shape 925"/>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6" name="Shape 926"/>
          <p:cNvSpPr txBox="1">
            <a:spLocks noGrp="1"/>
          </p:cNvSpPr>
          <p:nvPr>
            <p:ph type="body" idx="2"/>
          </p:nvPr>
        </p:nvSpPr>
        <p:spPr>
          <a:xfrm>
            <a:off x="4496020"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Shape 92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8" name="Shape 92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29" name="Shape 929">
            <a:hlinkClick r:id="rId2"/>
          </p:cNvPr>
          <p:cNvSpPr/>
          <p:nvPr/>
        </p:nvSpPr>
        <p:spPr>
          <a:xfrm>
            <a:off x="3542586" y="6519775"/>
            <a:ext cx="1906800" cy="175500"/>
          </a:xfrm>
          <a:prstGeom prst="rect">
            <a:avLst/>
          </a:prstGeom>
          <a:no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930"/>
        <p:cNvGrpSpPr/>
        <p:nvPr/>
      </p:nvGrpSpPr>
      <p:grpSpPr>
        <a:xfrm>
          <a:off x="0" y="0"/>
          <a:ext cx="0" cy="0"/>
          <a:chOff x="0" y="0"/>
          <a:chExt cx="0" cy="0"/>
        </a:xfrm>
      </p:grpSpPr>
      <p:sp>
        <p:nvSpPr>
          <p:cNvPr id="931" name="Shape 931"/>
          <p:cNvSpPr>
            <a:spLocks noGrp="1"/>
          </p:cNvSpPr>
          <p:nvPr>
            <p:ph type="pic" idx="2"/>
          </p:nvPr>
        </p:nvSpPr>
        <p:spPr>
          <a:xfrm>
            <a:off x="4673600" y="1600201"/>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32" name="Shape 932"/>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33" name="Shape 933"/>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4" name="Shape 934"/>
          <p:cNvSpPr txBox="1">
            <a:spLocks noGrp="1"/>
          </p:cNvSpPr>
          <p:nvPr>
            <p:ph type="body" idx="3"/>
          </p:nvPr>
        </p:nvSpPr>
        <p:spPr>
          <a:xfrm>
            <a:off x="4673600" y="5646677"/>
            <a:ext cx="40131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5" name="Shape 93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6" name="Shape 93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937"/>
        <p:cNvGrpSpPr/>
        <p:nvPr/>
      </p:nvGrpSpPr>
      <p:grpSpPr>
        <a:xfrm>
          <a:off x="0" y="0"/>
          <a:ext cx="0" cy="0"/>
          <a:chOff x="0" y="0"/>
          <a:chExt cx="0" cy="0"/>
        </a:xfrm>
      </p:grpSpPr>
      <p:sp>
        <p:nvSpPr>
          <p:cNvPr id="938" name="Shape 938"/>
          <p:cNvSpPr>
            <a:spLocks noGrp="1"/>
          </p:cNvSpPr>
          <p:nvPr>
            <p:ph type="pic" idx="2"/>
          </p:nvPr>
        </p:nvSpPr>
        <p:spPr>
          <a:xfrm>
            <a:off x="4673600" y="3892047"/>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39" name="Shape 939"/>
          <p:cNvSpPr>
            <a:spLocks noGrp="1"/>
          </p:cNvSpPr>
          <p:nvPr>
            <p:ph type="pic" idx="3"/>
          </p:nvPr>
        </p:nvSpPr>
        <p:spPr>
          <a:xfrm>
            <a:off x="4673600" y="1600201"/>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40" name="Shape 940"/>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41" name="Shape 941"/>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Shape 942"/>
          <p:cNvSpPr txBox="1">
            <a:spLocks noGrp="1"/>
          </p:cNvSpPr>
          <p:nvPr>
            <p:ph type="body" idx="4"/>
          </p:nvPr>
        </p:nvSpPr>
        <p:spPr>
          <a:xfrm>
            <a:off x="4673600" y="5646677"/>
            <a:ext cx="4057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3" name="Shape 943"/>
          <p:cNvSpPr txBox="1">
            <a:spLocks noGrp="1"/>
          </p:cNvSpPr>
          <p:nvPr>
            <p:ph type="body" idx="5"/>
          </p:nvPr>
        </p:nvSpPr>
        <p:spPr>
          <a:xfrm>
            <a:off x="4673600" y="3354831"/>
            <a:ext cx="40131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4" name="Shape 94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5" name="Shape 94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91"/>
        <p:cNvGrpSpPr/>
        <p:nvPr/>
      </p:nvGrpSpPr>
      <p:grpSpPr>
        <a:xfrm>
          <a:off x="0" y="0"/>
          <a:ext cx="0" cy="0"/>
          <a:chOff x="0" y="0"/>
          <a:chExt cx="0" cy="0"/>
        </a:xfrm>
      </p:grpSpPr>
      <p:sp>
        <p:nvSpPr>
          <p:cNvPr id="92" name="Shape 9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93" name="Shape 9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94" name="Shape 94"/>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5" name="Shape 95"/>
          <p:cNvSpPr txBox="1">
            <a:spLocks noGrp="1"/>
          </p:cNvSpPr>
          <p:nvPr>
            <p:ph type="body" idx="1"/>
          </p:nvPr>
        </p:nvSpPr>
        <p:spPr>
          <a:xfrm>
            <a:off x="4624612"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2"/>
          </p:nvPr>
        </p:nvSpPr>
        <p:spPr>
          <a:xfrm>
            <a:off x="7209514"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3"/>
          </p:nvPr>
        </p:nvSpPr>
        <p:spPr>
          <a:xfrm>
            <a:off x="4624612" y="240062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4"/>
          </p:nvPr>
        </p:nvSpPr>
        <p:spPr>
          <a:xfrm>
            <a:off x="7209514" y="240062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5"/>
          </p:nvPr>
        </p:nvSpPr>
        <p:spPr>
          <a:xfrm>
            <a:off x="4624612" y="295501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6"/>
          </p:nvPr>
        </p:nvSpPr>
        <p:spPr>
          <a:xfrm>
            <a:off x="7209514" y="295501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7"/>
          </p:nvPr>
        </p:nvSpPr>
        <p:spPr>
          <a:xfrm>
            <a:off x="4624612" y="350940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8"/>
          </p:nvPr>
        </p:nvSpPr>
        <p:spPr>
          <a:xfrm>
            <a:off x="7209514" y="350940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9"/>
          </p:nvPr>
        </p:nvSpPr>
        <p:spPr>
          <a:xfrm>
            <a:off x="4624612"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13"/>
          </p:nvPr>
        </p:nvSpPr>
        <p:spPr>
          <a:xfrm>
            <a:off x="7209514"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14"/>
          </p:nvPr>
        </p:nvSpPr>
        <p:spPr>
          <a:xfrm>
            <a:off x="4624612" y="461818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5"/>
          </p:nvPr>
        </p:nvSpPr>
        <p:spPr>
          <a:xfrm>
            <a:off x="7209514" y="461818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7" name="Shape 107"/>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946"/>
        <p:cNvGrpSpPr/>
        <p:nvPr/>
      </p:nvGrpSpPr>
      <p:grpSpPr>
        <a:xfrm>
          <a:off x="0" y="0"/>
          <a:ext cx="0" cy="0"/>
          <a:chOff x="0" y="0"/>
          <a:chExt cx="0" cy="0"/>
        </a:xfrm>
      </p:grpSpPr>
      <p:sp>
        <p:nvSpPr>
          <p:cNvPr id="947" name="Shape 947"/>
          <p:cNvSpPr>
            <a:spLocks noGrp="1"/>
          </p:cNvSpPr>
          <p:nvPr>
            <p:ph type="pic" idx="2"/>
          </p:nvPr>
        </p:nvSpPr>
        <p:spPr>
          <a:xfrm>
            <a:off x="4683120"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48" name="Shape 948"/>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49" name="Shape 949"/>
          <p:cNvSpPr txBox="1">
            <a:spLocks noGrp="1"/>
          </p:cNvSpPr>
          <p:nvPr>
            <p:ph type="body" idx="1"/>
          </p:nvPr>
        </p:nvSpPr>
        <p:spPr>
          <a:xfrm>
            <a:off x="4683120" y="5646677"/>
            <a:ext cx="4003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0" name="Shape 950"/>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1" name="Shape 951"/>
          <p:cNvSpPr txBox="1">
            <a:spLocks noGrp="1"/>
          </p:cNvSpPr>
          <p:nvPr>
            <p:ph type="body" idx="4"/>
          </p:nvPr>
        </p:nvSpPr>
        <p:spPr>
          <a:xfrm>
            <a:off x="304800" y="5646677"/>
            <a:ext cx="4225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2" name="Shape 95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3" name="Shape 95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954"/>
        <p:cNvGrpSpPr/>
        <p:nvPr/>
      </p:nvGrpSpPr>
      <p:grpSpPr>
        <a:xfrm>
          <a:off x="0" y="0"/>
          <a:ext cx="0" cy="0"/>
          <a:chOff x="0" y="0"/>
          <a:chExt cx="0" cy="0"/>
        </a:xfrm>
      </p:grpSpPr>
      <p:sp>
        <p:nvSpPr>
          <p:cNvPr id="955" name="Shape 955"/>
          <p:cNvSpPr>
            <a:spLocks noGrp="1"/>
          </p:cNvSpPr>
          <p:nvPr>
            <p:ph type="pic" idx="2"/>
          </p:nvPr>
        </p:nvSpPr>
        <p:spPr>
          <a:xfrm>
            <a:off x="4530722"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6" name="Shape 956"/>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7" name="Shape 957"/>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8" name="Shape 958"/>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9" name="Shape 959"/>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60" name="Shape 960"/>
          <p:cNvSpPr txBox="1">
            <a:spLocks noGrp="1"/>
          </p:cNvSpPr>
          <p:nvPr>
            <p:ph type="body" idx="1"/>
          </p:nvPr>
        </p:nvSpPr>
        <p:spPr>
          <a:xfrm>
            <a:off x="4533898" y="5646677"/>
            <a:ext cx="41529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1" name="Shape 961"/>
          <p:cNvSpPr txBox="1">
            <a:spLocks noGrp="1"/>
          </p:cNvSpPr>
          <p:nvPr>
            <p:ph type="body" idx="6"/>
          </p:nvPr>
        </p:nvSpPr>
        <p:spPr>
          <a:xfrm>
            <a:off x="304800" y="5646677"/>
            <a:ext cx="4159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2" name="Shape 962"/>
          <p:cNvSpPr txBox="1">
            <a:spLocks noGrp="1"/>
          </p:cNvSpPr>
          <p:nvPr>
            <p:ph type="body" idx="7"/>
          </p:nvPr>
        </p:nvSpPr>
        <p:spPr>
          <a:xfrm>
            <a:off x="4530722" y="3354831"/>
            <a:ext cx="4156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3" name="Shape 963"/>
          <p:cNvSpPr txBox="1">
            <a:spLocks noGrp="1"/>
          </p:cNvSpPr>
          <p:nvPr>
            <p:ph type="body" idx="8"/>
          </p:nvPr>
        </p:nvSpPr>
        <p:spPr>
          <a:xfrm>
            <a:off x="304801" y="3354831"/>
            <a:ext cx="4159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4" name="Shape 96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5" name="Shape 96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966"/>
        <p:cNvGrpSpPr/>
        <p:nvPr/>
      </p:nvGrpSpPr>
      <p:grpSpPr>
        <a:xfrm>
          <a:off x="0" y="0"/>
          <a:ext cx="0" cy="0"/>
          <a:chOff x="0" y="0"/>
          <a:chExt cx="0" cy="0"/>
        </a:xfrm>
      </p:grpSpPr>
      <p:sp>
        <p:nvSpPr>
          <p:cNvPr id="967" name="Shape 967"/>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8" name="Shape 968"/>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9" name="Shape 969"/>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0" name="Shape 970"/>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1" name="Shape 971"/>
          <p:cNvSpPr/>
          <p:nvPr/>
        </p:nvSpPr>
        <p:spPr>
          <a:xfrm>
            <a:off x="152400" y="2286000"/>
            <a:ext cx="8833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2" name="Shape 972"/>
          <p:cNvSpPr/>
          <p:nvPr/>
        </p:nvSpPr>
        <p:spPr>
          <a:xfrm>
            <a:off x="155448" y="142352"/>
            <a:ext cx="8833200" cy="21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3" name="Shape 973"/>
          <p:cNvSpPr txBox="1">
            <a:spLocks noGrp="1"/>
          </p:cNvSpPr>
          <p:nvPr>
            <p:ph type="body" idx="1"/>
          </p:nvPr>
        </p:nvSpPr>
        <p:spPr>
          <a:xfrm>
            <a:off x="1368426" y="2743200"/>
            <a:ext cx="6480300" cy="1673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Arial"/>
                <a:ea typeface="Arial"/>
                <a:cs typeface="Arial"/>
                <a:sym typeface="Arial"/>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9"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974" name="Shape 974"/>
          <p:cNvSpPr/>
          <p:nvPr/>
        </p:nvSpPr>
        <p:spPr>
          <a:xfrm>
            <a:off x="146304" y="6391656"/>
            <a:ext cx="8833200" cy="3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5" name="Shape 975"/>
          <p:cNvSpPr/>
          <p:nvPr/>
        </p:nvSpPr>
        <p:spPr>
          <a:xfrm>
            <a:off x="152400" y="152400"/>
            <a:ext cx="8833200" cy="65472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6" name="Shape 976"/>
          <p:cNvSpPr txBox="1">
            <a:spLocks noGrp="1"/>
          </p:cNvSpPr>
          <p:nvPr>
            <p:ph type="ftr" idx="11"/>
          </p:nvPr>
        </p:nvSpPr>
        <p:spPr>
          <a:xfrm>
            <a:off x="304800" y="6410848"/>
            <a:ext cx="3581400" cy="365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sp>
        <p:nvSpPr>
          <p:cNvPr id="977" name="Shape 977"/>
          <p:cNvSpPr txBox="1">
            <a:spLocks noGrp="1"/>
          </p:cNvSpPr>
          <p:nvPr>
            <p:ph type="dt" idx="10"/>
          </p:nvPr>
        </p:nvSpPr>
        <p:spPr>
          <a:xfrm>
            <a:off x="5791200" y="6404984"/>
            <a:ext cx="3045000" cy="3657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cxnSp>
        <p:nvCxnSpPr>
          <p:cNvPr id="978" name="Shape 978"/>
          <p:cNvCxnSpPr/>
          <p:nvPr/>
        </p:nvCxnSpPr>
        <p:spPr>
          <a:xfrm>
            <a:off x="152400" y="2438400"/>
            <a:ext cx="8833200" cy="0"/>
          </a:xfrm>
          <a:prstGeom prst="straightConnector1">
            <a:avLst/>
          </a:prstGeom>
          <a:noFill/>
          <a:ln w="11425" cap="flat" cmpd="sng">
            <a:solidFill>
              <a:srgbClr val="7A9798"/>
            </a:solidFill>
            <a:prstDash val="dash"/>
            <a:round/>
            <a:headEnd type="none" w="sm" len="sm"/>
            <a:tailEnd type="none" w="sm" len="sm"/>
          </a:ln>
        </p:spPr>
      </p:cxnSp>
      <p:sp>
        <p:nvSpPr>
          <p:cNvPr id="979" name="Shape 979"/>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0" name="Shape 980"/>
          <p:cNvSpPr/>
          <p:nvPr/>
        </p:nvSpPr>
        <p:spPr>
          <a:xfrm>
            <a:off x="4361688" y="2209800"/>
            <a:ext cx="420600" cy="4206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1" name="Shape 981"/>
          <p:cNvSpPr txBox="1">
            <a:spLocks noGrp="1"/>
          </p:cNvSpPr>
          <p:nvPr>
            <p:ph type="sldNum" idx="12"/>
          </p:nvPr>
        </p:nvSpPr>
        <p:spPr>
          <a:xfrm>
            <a:off x="4343400" y="2199450"/>
            <a:ext cx="457200" cy="4413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982" name="Shape 982"/>
          <p:cNvSpPr txBox="1">
            <a:spLocks noGrp="1"/>
          </p:cNvSpPr>
          <p:nvPr>
            <p:ph type="title"/>
          </p:nvPr>
        </p:nvSpPr>
        <p:spPr>
          <a:xfrm>
            <a:off x="722313" y="533400"/>
            <a:ext cx="7772400" cy="1524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08"/>
        <p:cNvGrpSpPr/>
        <p:nvPr/>
      </p:nvGrpSpPr>
      <p:grpSpPr>
        <a:xfrm>
          <a:off x="0" y="0"/>
          <a:ext cx="0" cy="0"/>
          <a:chOff x="0" y="0"/>
          <a:chExt cx="0" cy="0"/>
        </a:xfrm>
      </p:grpSpPr>
      <p:sp>
        <p:nvSpPr>
          <p:cNvPr id="109" name="Shape 109"/>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2" name="Shape 11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3" name="Shape 11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14" name="Shape 11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115"/>
        <p:cNvGrpSpPr/>
        <p:nvPr/>
      </p:nvGrpSpPr>
      <p:grpSpPr>
        <a:xfrm>
          <a:off x="0" y="0"/>
          <a:ext cx="0" cy="0"/>
          <a:chOff x="0" y="0"/>
          <a:chExt cx="0" cy="0"/>
        </a:xfrm>
      </p:grpSpPr>
      <p:sp>
        <p:nvSpPr>
          <p:cNvPr id="116" name="Shape 116"/>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7" name="Shape 11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Allerta"/>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a:p>
        </p:txBody>
      </p:sp>
      <p:pic>
        <p:nvPicPr>
          <p:cNvPr id="118" name="Shape 118"/>
          <p:cNvPicPr preferRelativeResize="0"/>
          <p:nvPr/>
        </p:nvPicPr>
        <p:blipFill rotWithShape="1">
          <a:blip r:embed="rId2">
            <a:alphaModFix/>
          </a:blip>
          <a:srcRect/>
          <a:stretch/>
        </p:blipFill>
        <p:spPr>
          <a:xfrm>
            <a:off x="304800" y="6503298"/>
            <a:ext cx="1746600" cy="163837"/>
          </a:xfrm>
          <a:prstGeom prst="rect">
            <a:avLst/>
          </a:prstGeom>
          <a:noFill/>
          <a:ln>
            <a:noFill/>
          </a:ln>
        </p:spPr>
      </p:pic>
      <p:pic>
        <p:nvPicPr>
          <p:cNvPr id="119" name="Shape 119"/>
          <p:cNvPicPr preferRelativeResize="0"/>
          <p:nvPr/>
        </p:nvPicPr>
        <p:blipFill rotWithShape="1">
          <a:blip r:embed="rId3">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120"/>
        <p:cNvGrpSpPr/>
        <p:nvPr/>
      </p:nvGrpSpPr>
      <p:grpSpPr>
        <a:xfrm>
          <a:off x="0" y="0"/>
          <a:ext cx="0" cy="0"/>
          <a:chOff x="0" y="0"/>
          <a:chExt cx="0" cy="0"/>
        </a:xfrm>
      </p:grpSpPr>
      <p:sp>
        <p:nvSpPr>
          <p:cNvPr id="121" name="Shape 12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22" name="Shape 12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23" name="Shape 123"/>
          <p:cNvPicPr preferRelativeResize="0"/>
          <p:nvPr/>
        </p:nvPicPr>
        <p:blipFill rotWithShape="1">
          <a:blip r:embed="rId2">
            <a:alphaModFix/>
          </a:blip>
          <a:srcRect/>
          <a:stretch/>
        </p:blipFill>
        <p:spPr>
          <a:xfrm>
            <a:off x="304800" y="6533798"/>
            <a:ext cx="3057300" cy="133389"/>
          </a:xfrm>
          <a:prstGeom prst="rect">
            <a:avLst/>
          </a:prstGeom>
          <a:noFill/>
          <a:ln>
            <a:noFill/>
          </a:ln>
        </p:spPr>
      </p:pic>
      <p:pic>
        <p:nvPicPr>
          <p:cNvPr id="124" name="Shape 124"/>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04800" y="279396"/>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27" name="Shape 127"/>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30" name="Shape 13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131" name="Shape 131">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32"/>
        <p:cNvGrpSpPr/>
        <p:nvPr/>
      </p:nvGrpSpPr>
      <p:grpSpPr>
        <a:xfrm>
          <a:off x="0" y="0"/>
          <a:ext cx="0" cy="0"/>
          <a:chOff x="0" y="0"/>
          <a:chExt cx="0" cy="0"/>
        </a:xfrm>
      </p:grpSpPr>
      <p:sp>
        <p:nvSpPr>
          <p:cNvPr id="133" name="Shape 133"/>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35" name="Shape 135"/>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3"/>
          </p:nvPr>
        </p:nvSpPr>
        <p:spPr>
          <a:xfrm>
            <a:off x="4673600" y="5646676"/>
            <a:ext cx="40131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38" name="Shape 13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8"/>
        <p:cNvGrpSpPr/>
        <p:nvPr/>
      </p:nvGrpSpPr>
      <p:grpSpPr>
        <a:xfrm>
          <a:off x="0" y="0"/>
          <a:ext cx="0" cy="0"/>
          <a:chOff x="0" y="0"/>
          <a:chExt cx="0" cy="0"/>
        </a:xfrm>
      </p:grpSpPr>
      <p:sp>
        <p:nvSpPr>
          <p:cNvPr id="19" name="Shape 19"/>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0" name="Shape 20"/>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1" name="Shape 21"/>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3" name="Shape 2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4" name="Shape 2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39"/>
        <p:cNvGrpSpPr/>
        <p:nvPr/>
      </p:nvGrpSpPr>
      <p:grpSpPr>
        <a:xfrm>
          <a:off x="0" y="0"/>
          <a:ext cx="0" cy="0"/>
          <a:chOff x="0" y="0"/>
          <a:chExt cx="0" cy="0"/>
        </a:xfrm>
      </p:grpSpPr>
      <p:sp>
        <p:nvSpPr>
          <p:cNvPr id="140" name="Shape 140"/>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1" name="Shape 141"/>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43" name="Shape 143"/>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4"/>
          </p:nvPr>
        </p:nvSpPr>
        <p:spPr>
          <a:xfrm>
            <a:off x="4673600" y="5646676"/>
            <a:ext cx="4057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5"/>
          </p:nvPr>
        </p:nvSpPr>
        <p:spPr>
          <a:xfrm>
            <a:off x="4673600" y="3354830"/>
            <a:ext cx="40131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Shape 14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47" name="Shape 14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48"/>
        <p:cNvGrpSpPr/>
        <p:nvPr/>
      </p:nvGrpSpPr>
      <p:grpSpPr>
        <a:xfrm>
          <a:off x="0" y="0"/>
          <a:ext cx="0" cy="0"/>
          <a:chOff x="0" y="0"/>
          <a:chExt cx="0" cy="0"/>
        </a:xfrm>
      </p:grpSpPr>
      <p:sp>
        <p:nvSpPr>
          <p:cNvPr id="149" name="Shape 149"/>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51" name="Shape 151"/>
          <p:cNvSpPr txBox="1">
            <a:spLocks noGrp="1"/>
          </p:cNvSpPr>
          <p:nvPr>
            <p:ph type="body" idx="1"/>
          </p:nvPr>
        </p:nvSpPr>
        <p:spPr>
          <a:xfrm>
            <a:off x="4683119" y="5646676"/>
            <a:ext cx="4003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body" idx="4"/>
          </p:nvPr>
        </p:nvSpPr>
        <p:spPr>
          <a:xfrm>
            <a:off x="304800" y="5646676"/>
            <a:ext cx="4225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55" name="Shape 15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56"/>
        <p:cNvGrpSpPr/>
        <p:nvPr/>
      </p:nvGrpSpPr>
      <p:grpSpPr>
        <a:xfrm>
          <a:off x="0" y="0"/>
          <a:ext cx="0" cy="0"/>
          <a:chOff x="0" y="0"/>
          <a:chExt cx="0" cy="0"/>
        </a:xfrm>
      </p:grpSpPr>
      <p:sp>
        <p:nvSpPr>
          <p:cNvPr id="157" name="Shape 157"/>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62" name="Shape 162"/>
          <p:cNvSpPr txBox="1">
            <a:spLocks noGrp="1"/>
          </p:cNvSpPr>
          <p:nvPr>
            <p:ph type="body" idx="1"/>
          </p:nvPr>
        </p:nvSpPr>
        <p:spPr>
          <a:xfrm>
            <a:off x="4533898" y="5646676"/>
            <a:ext cx="41529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body" idx="6"/>
          </p:nvPr>
        </p:nvSpPr>
        <p:spPr>
          <a:xfrm>
            <a:off x="304800" y="5646676"/>
            <a:ext cx="4159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7"/>
          </p:nvPr>
        </p:nvSpPr>
        <p:spPr>
          <a:xfrm>
            <a:off x="4530721" y="3354830"/>
            <a:ext cx="4156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8"/>
          </p:nvPr>
        </p:nvSpPr>
        <p:spPr>
          <a:xfrm>
            <a:off x="304801" y="3354830"/>
            <a:ext cx="4159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67" name="Shape 16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71"/>
        <p:cNvGrpSpPr/>
        <p:nvPr/>
      </p:nvGrpSpPr>
      <p:grpSpPr>
        <a:xfrm>
          <a:off x="0" y="0"/>
          <a:ext cx="0" cy="0"/>
          <a:chOff x="0" y="0"/>
          <a:chExt cx="0" cy="0"/>
        </a:xfrm>
      </p:grpSpPr>
      <p:sp>
        <p:nvSpPr>
          <p:cNvPr id="172" name="Shape 172"/>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73" name="Shape 17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4" name="Shape 174"/>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Shape 175"/>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76" name="Shape 17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177" name="Shape 177"/>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a:off x="219319"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80" name="Shape 180"/>
          <p:cNvSpPr txBox="1">
            <a:spLocks noGrp="1"/>
          </p:cNvSpPr>
          <p:nvPr>
            <p:ph type="subTitle" idx="1"/>
          </p:nvPr>
        </p:nvSpPr>
        <p:spPr>
          <a:xfrm>
            <a:off x="219320" y="3832458"/>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1" name="Shape 181"/>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182" name="Shape 182"/>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183" name="Shape 183"/>
          <p:cNvPicPr preferRelativeResize="0"/>
          <p:nvPr/>
        </p:nvPicPr>
        <p:blipFill rotWithShape="1">
          <a:blip r:embed="rId3">
            <a:alphaModFix/>
          </a:blip>
          <a:srcRect/>
          <a:stretch/>
        </p:blipFill>
        <p:spPr>
          <a:xfrm>
            <a:off x="304800" y="5840889"/>
            <a:ext cx="1303773" cy="50727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84"/>
        <p:cNvGrpSpPr/>
        <p:nvPr/>
      </p:nvGrpSpPr>
      <p:grpSpPr>
        <a:xfrm>
          <a:off x="0" y="0"/>
          <a:ext cx="0" cy="0"/>
          <a:chOff x="0" y="0"/>
          <a:chExt cx="0" cy="0"/>
        </a:xfrm>
      </p:grpSpPr>
      <p:sp>
        <p:nvSpPr>
          <p:cNvPr id="185" name="Shape 185"/>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86" name="Shape 186"/>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7" name="Shape 187"/>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8" name="Shape 188"/>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89" name="Shape 189"/>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0" name="Shape 190"/>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191" name="Shape 191"/>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92"/>
        <p:cNvGrpSpPr/>
        <p:nvPr/>
      </p:nvGrpSpPr>
      <p:grpSpPr>
        <a:xfrm>
          <a:off x="0" y="0"/>
          <a:ext cx="0" cy="0"/>
          <a:chOff x="0" y="0"/>
          <a:chExt cx="0" cy="0"/>
        </a:xfrm>
      </p:grpSpPr>
      <p:sp>
        <p:nvSpPr>
          <p:cNvPr id="193" name="Shape 193"/>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94" name="Shape 194"/>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5" name="Shape 195"/>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6" name="Shape 196"/>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7" name="Shape 197"/>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8" name="Shape 198"/>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199" name="Shape 199"/>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00"/>
        <p:cNvGrpSpPr/>
        <p:nvPr/>
      </p:nvGrpSpPr>
      <p:grpSpPr>
        <a:xfrm>
          <a:off x="0" y="0"/>
          <a:ext cx="0" cy="0"/>
          <a:chOff x="0" y="0"/>
          <a:chExt cx="0" cy="0"/>
        </a:xfrm>
      </p:grpSpPr>
      <p:sp>
        <p:nvSpPr>
          <p:cNvPr id="201" name="Shape 201"/>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02" name="Shape 202"/>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3" name="Shape 203"/>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4" name="Shape 204"/>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5" name="Shape 205"/>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6" name="Shape 206"/>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207" name="Shape 207"/>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10" name="Shape 210"/>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2"/>
          </p:nvPr>
        </p:nvSpPr>
        <p:spPr>
          <a:xfrm>
            <a:off x="304800" y="2015410"/>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4" name="Shape 21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15" name="Shape 21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216" name="Shape 216"/>
          <p:cNvSpPr/>
          <p:nvPr/>
        </p:nvSpPr>
        <p:spPr>
          <a:xfrm>
            <a:off x="3542585" y="6519775"/>
            <a:ext cx="1906800" cy="175500"/>
          </a:xfrm>
          <a:prstGeom prst="rect">
            <a:avLst/>
          </a:prstGeom>
          <a:no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217"/>
        <p:cNvGrpSpPr/>
        <p:nvPr/>
      </p:nvGrpSpPr>
      <p:grpSpPr>
        <a:xfrm>
          <a:off x="0" y="0"/>
          <a:ext cx="0" cy="0"/>
          <a:chOff x="0" y="0"/>
          <a:chExt cx="0" cy="0"/>
        </a:xfrm>
      </p:grpSpPr>
      <p:sp>
        <p:nvSpPr>
          <p:cNvPr id="218" name="Shape 218"/>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19" name="Shape 219"/>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0" name="Shape 220"/>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21" name="Shape 221"/>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88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2" name="Shape 222"/>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1C9963"/>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7" name="Shape 27"/>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8" name="Shape 2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9" name="Shape 29"/>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0" name="Shape 30"/>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1" name="Shape 31"/>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32" name="Shape 32"/>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219319"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25" name="Shape 225"/>
          <p:cNvSpPr txBox="1">
            <a:spLocks noGrp="1"/>
          </p:cNvSpPr>
          <p:nvPr>
            <p:ph type="subTitle" idx="1"/>
          </p:nvPr>
        </p:nvSpPr>
        <p:spPr>
          <a:xfrm>
            <a:off x="219316" y="3832458"/>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6" name="Shape 226"/>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27" name="Shape 227"/>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1905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8" name="Shape 228"/>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31" name="Shape 23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32" name="Shape 23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33" name="Shape 233"/>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234"/>
        <p:cNvGrpSpPr/>
        <p:nvPr/>
      </p:nvGrpSpPr>
      <p:grpSpPr>
        <a:xfrm>
          <a:off x="0" y="0"/>
          <a:ext cx="0" cy="0"/>
          <a:chOff x="0" y="0"/>
          <a:chExt cx="0" cy="0"/>
        </a:xfrm>
      </p:grpSpPr>
      <p:sp>
        <p:nvSpPr>
          <p:cNvPr id="235" name="Shape 235"/>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Shape 236"/>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37" name="Shape 23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38" name="Shape 23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39" name="Shape 239"/>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240"/>
        <p:cNvGrpSpPr/>
        <p:nvPr/>
      </p:nvGrpSpPr>
      <p:grpSpPr>
        <a:xfrm>
          <a:off x="0" y="0"/>
          <a:ext cx="0" cy="0"/>
          <a:chOff x="0" y="0"/>
          <a:chExt cx="0" cy="0"/>
        </a:xfrm>
      </p:grpSpPr>
      <p:sp>
        <p:nvSpPr>
          <p:cNvPr id="241" name="Shape 241"/>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43" name="Shape 24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44" name="Shape 24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45" name="Shape 245"/>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246"/>
        <p:cNvGrpSpPr/>
        <p:nvPr/>
      </p:nvGrpSpPr>
      <p:grpSpPr>
        <a:xfrm>
          <a:off x="0" y="0"/>
          <a:ext cx="0" cy="0"/>
          <a:chOff x="0" y="0"/>
          <a:chExt cx="0" cy="0"/>
        </a:xfrm>
      </p:grpSpPr>
      <p:sp>
        <p:nvSpPr>
          <p:cNvPr id="247" name="Shape 24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248" name="Shape 24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249" name="Shape 249"/>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50" name="Shape 250"/>
          <p:cNvSpPr txBox="1">
            <a:spLocks noGrp="1"/>
          </p:cNvSpPr>
          <p:nvPr>
            <p:ph type="body" idx="1"/>
          </p:nvPr>
        </p:nvSpPr>
        <p:spPr>
          <a:xfrm>
            <a:off x="4624612"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Shape 251"/>
          <p:cNvSpPr txBox="1">
            <a:spLocks noGrp="1"/>
          </p:cNvSpPr>
          <p:nvPr>
            <p:ph type="body" idx="2"/>
          </p:nvPr>
        </p:nvSpPr>
        <p:spPr>
          <a:xfrm>
            <a:off x="7209514"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Shape 252"/>
          <p:cNvSpPr txBox="1">
            <a:spLocks noGrp="1"/>
          </p:cNvSpPr>
          <p:nvPr>
            <p:ph type="body" idx="3"/>
          </p:nvPr>
        </p:nvSpPr>
        <p:spPr>
          <a:xfrm>
            <a:off x="4624612" y="240062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3" name="Shape 253"/>
          <p:cNvSpPr txBox="1">
            <a:spLocks noGrp="1"/>
          </p:cNvSpPr>
          <p:nvPr>
            <p:ph type="body" idx="4"/>
          </p:nvPr>
        </p:nvSpPr>
        <p:spPr>
          <a:xfrm>
            <a:off x="7209514" y="240062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Shape 254"/>
          <p:cNvSpPr txBox="1">
            <a:spLocks noGrp="1"/>
          </p:cNvSpPr>
          <p:nvPr>
            <p:ph type="body" idx="5"/>
          </p:nvPr>
        </p:nvSpPr>
        <p:spPr>
          <a:xfrm>
            <a:off x="4624612" y="295501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body" idx="6"/>
          </p:nvPr>
        </p:nvSpPr>
        <p:spPr>
          <a:xfrm>
            <a:off x="7209514" y="295501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Shape 256"/>
          <p:cNvSpPr txBox="1">
            <a:spLocks noGrp="1"/>
          </p:cNvSpPr>
          <p:nvPr>
            <p:ph type="body" idx="7"/>
          </p:nvPr>
        </p:nvSpPr>
        <p:spPr>
          <a:xfrm>
            <a:off x="4624612" y="350940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Shape 257"/>
          <p:cNvSpPr txBox="1">
            <a:spLocks noGrp="1"/>
          </p:cNvSpPr>
          <p:nvPr>
            <p:ph type="body" idx="8"/>
          </p:nvPr>
        </p:nvSpPr>
        <p:spPr>
          <a:xfrm>
            <a:off x="7209514" y="350940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Shape 258"/>
          <p:cNvSpPr txBox="1">
            <a:spLocks noGrp="1"/>
          </p:cNvSpPr>
          <p:nvPr>
            <p:ph type="body" idx="9"/>
          </p:nvPr>
        </p:nvSpPr>
        <p:spPr>
          <a:xfrm>
            <a:off x="4624612"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body" idx="13"/>
          </p:nvPr>
        </p:nvSpPr>
        <p:spPr>
          <a:xfrm>
            <a:off x="7209514"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body" idx="14"/>
          </p:nvPr>
        </p:nvSpPr>
        <p:spPr>
          <a:xfrm>
            <a:off x="4624612" y="461818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body" idx="15"/>
          </p:nvPr>
        </p:nvSpPr>
        <p:spPr>
          <a:xfrm>
            <a:off x="7209514" y="461818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2" name="Shape 262"/>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263"/>
        <p:cNvGrpSpPr/>
        <p:nvPr/>
      </p:nvGrpSpPr>
      <p:grpSpPr>
        <a:xfrm>
          <a:off x="0" y="0"/>
          <a:ext cx="0" cy="0"/>
          <a:chOff x="0" y="0"/>
          <a:chExt cx="0" cy="0"/>
        </a:xfrm>
      </p:grpSpPr>
      <p:sp>
        <p:nvSpPr>
          <p:cNvPr id="264" name="Shape 264"/>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67" name="Shape 26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68" name="Shape 26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69" name="Shape 269"/>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270"/>
        <p:cNvGrpSpPr/>
        <p:nvPr/>
      </p:nvGrpSpPr>
      <p:grpSpPr>
        <a:xfrm>
          <a:off x="0" y="0"/>
          <a:ext cx="0" cy="0"/>
          <a:chOff x="0" y="0"/>
          <a:chExt cx="0" cy="0"/>
        </a:xfrm>
      </p:grpSpPr>
      <p:sp>
        <p:nvSpPr>
          <p:cNvPr id="271" name="Shape 27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72" name="Shape 27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73" name="Shape 273"/>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274"/>
        <p:cNvGrpSpPr/>
        <p:nvPr/>
      </p:nvGrpSpPr>
      <p:grpSpPr>
        <a:xfrm>
          <a:off x="0" y="0"/>
          <a:ext cx="0" cy="0"/>
          <a:chOff x="0" y="0"/>
          <a:chExt cx="0" cy="0"/>
        </a:xfrm>
      </p:grpSpPr>
      <p:sp>
        <p:nvSpPr>
          <p:cNvPr id="275" name="Shape 275"/>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76" name="Shape 27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Allerta"/>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a:p>
        </p:txBody>
      </p:sp>
      <p:pic>
        <p:nvPicPr>
          <p:cNvPr id="277" name="Shape 277"/>
          <p:cNvPicPr preferRelativeResize="0"/>
          <p:nvPr/>
        </p:nvPicPr>
        <p:blipFill rotWithShape="1">
          <a:blip r:embed="rId2">
            <a:alphaModFix/>
          </a:blip>
          <a:srcRect/>
          <a:stretch/>
        </p:blipFill>
        <p:spPr>
          <a:xfrm>
            <a:off x="304800" y="6503298"/>
            <a:ext cx="1746600" cy="163837"/>
          </a:xfrm>
          <a:prstGeom prst="rect">
            <a:avLst/>
          </a:prstGeom>
          <a:noFill/>
          <a:ln>
            <a:noFill/>
          </a:ln>
        </p:spPr>
      </p:pic>
      <p:pic>
        <p:nvPicPr>
          <p:cNvPr id="278" name="Shape 278"/>
          <p:cNvPicPr preferRelativeResize="0"/>
          <p:nvPr/>
        </p:nvPicPr>
        <p:blipFill rotWithShape="1">
          <a:blip r:embed="rId3">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279"/>
        <p:cNvGrpSpPr/>
        <p:nvPr/>
      </p:nvGrpSpPr>
      <p:grpSpPr>
        <a:xfrm>
          <a:off x="0" y="0"/>
          <a:ext cx="0" cy="0"/>
          <a:chOff x="0" y="0"/>
          <a:chExt cx="0" cy="0"/>
        </a:xfrm>
      </p:grpSpPr>
      <p:sp>
        <p:nvSpPr>
          <p:cNvPr id="280" name="Shape 280"/>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81" name="Shape 28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282" name="Shape 282"/>
          <p:cNvPicPr preferRelativeResize="0"/>
          <p:nvPr/>
        </p:nvPicPr>
        <p:blipFill rotWithShape="1">
          <a:blip r:embed="rId2">
            <a:alphaModFix/>
          </a:blip>
          <a:srcRect/>
          <a:stretch/>
        </p:blipFill>
        <p:spPr>
          <a:xfrm>
            <a:off x="304800" y="6533798"/>
            <a:ext cx="3057300" cy="133389"/>
          </a:xfrm>
          <a:prstGeom prst="rect">
            <a:avLst/>
          </a:prstGeom>
          <a:noFill/>
          <a:ln>
            <a:noFill/>
          </a:ln>
        </p:spPr>
      </p:pic>
      <p:pic>
        <p:nvPicPr>
          <p:cNvPr id="283" name="Shape 283"/>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3"/>
        <p:cNvGrpSpPr/>
        <p:nvPr/>
      </p:nvGrpSpPr>
      <p:grpSpPr>
        <a:xfrm>
          <a:off x="0" y="0"/>
          <a:ext cx="0" cy="0"/>
          <a:chOff x="0" y="0"/>
          <a:chExt cx="0" cy="0"/>
        </a:xfrm>
      </p:grpSpPr>
      <p:sp>
        <p:nvSpPr>
          <p:cNvPr id="34" name="Shape 34"/>
          <p:cNvSpPr/>
          <p:nvPr/>
        </p:nvSpPr>
        <p:spPr>
          <a:xfrm>
            <a:off x="0" y="0"/>
            <a:ext cx="9144000" cy="6858000"/>
          </a:xfrm>
          <a:prstGeom prst="rect">
            <a:avLst/>
          </a:prstGeom>
          <a:solidFill>
            <a:srgbClr val="A9B0AC"/>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5" name="Shape 35"/>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6" name="Shape 36"/>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7" name="Shape 37"/>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8" name="Shape 3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9" name="Shape 39"/>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40" name="Shape 40"/>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04800" y="279398"/>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86" name="Shape 286"/>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89" name="Shape 28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290" name="Shape 290"/>
          <p:cNvSpPr/>
          <p:nvPr/>
        </p:nvSpPr>
        <p:spPr>
          <a:xfrm>
            <a:off x="3542585" y="6519775"/>
            <a:ext cx="1906800" cy="175500"/>
          </a:xfrm>
          <a:prstGeom prst="rect">
            <a:avLst/>
          </a:prstGeom>
          <a:no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291"/>
        <p:cNvGrpSpPr/>
        <p:nvPr/>
      </p:nvGrpSpPr>
      <p:grpSpPr>
        <a:xfrm>
          <a:off x="0" y="0"/>
          <a:ext cx="0" cy="0"/>
          <a:chOff x="0" y="0"/>
          <a:chExt cx="0" cy="0"/>
        </a:xfrm>
      </p:grpSpPr>
      <p:sp>
        <p:nvSpPr>
          <p:cNvPr id="292" name="Shape 292"/>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94" name="Shape 294"/>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body" idx="3"/>
          </p:nvPr>
        </p:nvSpPr>
        <p:spPr>
          <a:xfrm>
            <a:off x="4673600" y="5646676"/>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6" name="Shape 29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97" name="Shape 29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298"/>
        <p:cNvGrpSpPr/>
        <p:nvPr/>
      </p:nvGrpSpPr>
      <p:grpSpPr>
        <a:xfrm>
          <a:off x="0" y="0"/>
          <a:ext cx="0" cy="0"/>
          <a:chOff x="0" y="0"/>
          <a:chExt cx="0" cy="0"/>
        </a:xfrm>
      </p:grpSpPr>
      <p:sp>
        <p:nvSpPr>
          <p:cNvPr id="299" name="Shape 299"/>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02" name="Shape 302"/>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body" idx="4"/>
          </p:nvPr>
        </p:nvSpPr>
        <p:spPr>
          <a:xfrm>
            <a:off x="4673600" y="5646676"/>
            <a:ext cx="4057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body" idx="5"/>
          </p:nvPr>
        </p:nvSpPr>
        <p:spPr>
          <a:xfrm>
            <a:off x="4673600" y="3354830"/>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5" name="Shape 305"/>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06" name="Shape 30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307"/>
        <p:cNvGrpSpPr/>
        <p:nvPr/>
      </p:nvGrpSpPr>
      <p:grpSpPr>
        <a:xfrm>
          <a:off x="0" y="0"/>
          <a:ext cx="0" cy="0"/>
          <a:chOff x="0" y="0"/>
          <a:chExt cx="0" cy="0"/>
        </a:xfrm>
      </p:grpSpPr>
      <p:sp>
        <p:nvSpPr>
          <p:cNvPr id="308" name="Shape 308"/>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10" name="Shape 310"/>
          <p:cNvSpPr txBox="1">
            <a:spLocks noGrp="1"/>
          </p:cNvSpPr>
          <p:nvPr>
            <p:ph type="body" idx="1"/>
          </p:nvPr>
        </p:nvSpPr>
        <p:spPr>
          <a:xfrm>
            <a:off x="4683119" y="5646676"/>
            <a:ext cx="4003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1" name="Shape 311"/>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body" idx="4"/>
          </p:nvPr>
        </p:nvSpPr>
        <p:spPr>
          <a:xfrm>
            <a:off x="304800" y="5646676"/>
            <a:ext cx="4225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3" name="Shape 31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14" name="Shape 31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315"/>
        <p:cNvGrpSpPr/>
        <p:nvPr/>
      </p:nvGrpSpPr>
      <p:grpSpPr>
        <a:xfrm>
          <a:off x="0" y="0"/>
          <a:ext cx="0" cy="0"/>
          <a:chOff x="0" y="0"/>
          <a:chExt cx="0" cy="0"/>
        </a:xfrm>
      </p:grpSpPr>
      <p:sp>
        <p:nvSpPr>
          <p:cNvPr id="316" name="Shape 316"/>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7" name="Shape 317"/>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8" name="Shape 318"/>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9" name="Shape 319"/>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0" name="Shape 320"/>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21" name="Shape 321"/>
          <p:cNvSpPr txBox="1">
            <a:spLocks noGrp="1"/>
          </p:cNvSpPr>
          <p:nvPr>
            <p:ph type="body" idx="1"/>
          </p:nvPr>
        </p:nvSpPr>
        <p:spPr>
          <a:xfrm>
            <a:off x="4533898" y="5646676"/>
            <a:ext cx="41529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2" name="Shape 322"/>
          <p:cNvSpPr txBox="1">
            <a:spLocks noGrp="1"/>
          </p:cNvSpPr>
          <p:nvPr>
            <p:ph type="body" idx="6"/>
          </p:nvPr>
        </p:nvSpPr>
        <p:spPr>
          <a:xfrm>
            <a:off x="304800" y="5646676"/>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body" idx="7"/>
          </p:nvPr>
        </p:nvSpPr>
        <p:spPr>
          <a:xfrm>
            <a:off x="4530721" y="3354830"/>
            <a:ext cx="4156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body" idx="8"/>
          </p:nvPr>
        </p:nvSpPr>
        <p:spPr>
          <a:xfrm>
            <a:off x="304801" y="3354830"/>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5" name="Shape 325"/>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26" name="Shape 32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330"/>
        <p:cNvGrpSpPr/>
        <p:nvPr/>
      </p:nvGrpSpPr>
      <p:grpSpPr>
        <a:xfrm>
          <a:off x="0" y="0"/>
          <a:ext cx="0" cy="0"/>
          <a:chOff x="0" y="0"/>
          <a:chExt cx="0" cy="0"/>
        </a:xfrm>
      </p:grpSpPr>
      <p:sp>
        <p:nvSpPr>
          <p:cNvPr id="331" name="Shape 331"/>
          <p:cNvSpPr/>
          <p:nvPr/>
        </p:nvSpPr>
        <p:spPr>
          <a:xfrm>
            <a:off x="1" y="6329468"/>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32" name="Shape 332"/>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33" name="Shape 333"/>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4" name="Shape 334"/>
          <p:cNvSpPr/>
          <p:nvPr/>
        </p:nvSpPr>
        <p:spPr>
          <a:xfrm>
            <a:off x="1" y="6330472"/>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35" name="Shape 33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336" name="Shape 336"/>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337"/>
        <p:cNvGrpSpPr/>
        <p:nvPr/>
      </p:nvGrpSpPr>
      <p:grpSpPr>
        <a:xfrm>
          <a:off x="0" y="0"/>
          <a:ext cx="0" cy="0"/>
          <a:chOff x="0" y="0"/>
          <a:chExt cx="0" cy="0"/>
        </a:xfrm>
      </p:grpSpPr>
      <p:sp>
        <p:nvSpPr>
          <p:cNvPr id="338" name="Shape 338"/>
          <p:cNvSpPr/>
          <p:nvPr/>
        </p:nvSpPr>
        <p:spPr>
          <a:xfrm>
            <a:off x="0" y="0"/>
            <a:ext cx="9144000" cy="6858000"/>
          </a:xfrm>
          <a:prstGeom prst="rect">
            <a:avLst/>
          </a:prstGeom>
          <a:solidFill>
            <a:srgbClr val="1C9963"/>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39" name="Shape 33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40" name="Shape 34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41" name="Shape 341"/>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42" name="Shape 342"/>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43" name="Shape 343"/>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344" name="Shape 344"/>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45"/>
        <p:cNvGrpSpPr/>
        <p:nvPr/>
      </p:nvGrpSpPr>
      <p:grpSpPr>
        <a:xfrm>
          <a:off x="0" y="0"/>
          <a:ext cx="0" cy="0"/>
          <a:chOff x="0" y="0"/>
          <a:chExt cx="0" cy="0"/>
        </a:xfrm>
      </p:grpSpPr>
      <p:sp>
        <p:nvSpPr>
          <p:cNvPr id="346" name="Shape 346"/>
          <p:cNvSpPr/>
          <p:nvPr/>
        </p:nvSpPr>
        <p:spPr>
          <a:xfrm>
            <a:off x="0" y="0"/>
            <a:ext cx="9144000" cy="6858000"/>
          </a:xfrm>
          <a:prstGeom prst="rect">
            <a:avLst/>
          </a:prstGeom>
          <a:solidFill>
            <a:srgbClr val="A9B0AC"/>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47" name="Shape 347"/>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48" name="Shape 348"/>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49" name="Shape 34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0" name="Shape 35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1" name="Shape 351"/>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352" name="Shape 352"/>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353"/>
        <p:cNvGrpSpPr/>
        <p:nvPr/>
      </p:nvGrpSpPr>
      <p:grpSpPr>
        <a:xfrm>
          <a:off x="0" y="0"/>
          <a:ext cx="0" cy="0"/>
          <a:chOff x="0" y="0"/>
          <a:chExt cx="0" cy="0"/>
        </a:xfrm>
      </p:grpSpPr>
      <p:sp>
        <p:nvSpPr>
          <p:cNvPr id="354" name="Shape 354"/>
          <p:cNvSpPr/>
          <p:nvPr/>
        </p:nvSpPr>
        <p:spPr>
          <a:xfrm>
            <a:off x="0" y="0"/>
            <a:ext cx="9144000" cy="6858000"/>
          </a:xfrm>
          <a:prstGeom prst="rect">
            <a:avLst/>
          </a:prstGeom>
          <a:solidFill>
            <a:srgbClr val="464646"/>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55" name="Shape 355"/>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6" name="Shape 356"/>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7" name="Shape 357"/>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8" name="Shape 358"/>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9" name="Shape 359"/>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360" name="Shape 360"/>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361"/>
        <p:cNvGrpSpPr/>
        <p:nvPr/>
      </p:nvGrpSpPr>
      <p:grpSpPr>
        <a:xfrm>
          <a:off x="0" y="0"/>
          <a:ext cx="0" cy="0"/>
          <a:chOff x="0" y="0"/>
          <a:chExt cx="0" cy="0"/>
        </a:xfrm>
      </p:grpSpPr>
      <p:sp>
        <p:nvSpPr>
          <p:cNvPr id="362" name="Shape 362"/>
          <p:cNvSpPr txBox="1">
            <a:spLocks noGrp="1"/>
          </p:cNvSpPr>
          <p:nvPr>
            <p:ph type="ctrTitle"/>
          </p:nvPr>
        </p:nvSpPr>
        <p:spPr>
          <a:xfrm>
            <a:off x="219320"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63" name="Shape 363"/>
          <p:cNvSpPr txBox="1">
            <a:spLocks noGrp="1"/>
          </p:cNvSpPr>
          <p:nvPr>
            <p:ph type="subTitle" idx="1"/>
          </p:nvPr>
        </p:nvSpPr>
        <p:spPr>
          <a:xfrm>
            <a:off x="219321"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64" name="Shape 364"/>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365" name="Shape 365"/>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366" name="Shape 366"/>
          <p:cNvPicPr preferRelativeResize="0"/>
          <p:nvPr/>
        </p:nvPicPr>
        <p:blipFill rotWithShape="1">
          <a:blip r:embed="rId3">
            <a:alphaModFix/>
          </a:blip>
          <a:srcRect/>
          <a:stretch/>
        </p:blipFill>
        <p:spPr>
          <a:xfrm>
            <a:off x="304800" y="5840890"/>
            <a:ext cx="1303773" cy="50727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41"/>
        <p:cNvGrpSpPr/>
        <p:nvPr/>
      </p:nvGrpSpPr>
      <p:grpSpPr>
        <a:xfrm>
          <a:off x="0" y="0"/>
          <a:ext cx="0" cy="0"/>
          <a:chOff x="0" y="0"/>
          <a:chExt cx="0" cy="0"/>
        </a:xfrm>
      </p:grpSpPr>
      <p:sp>
        <p:nvSpPr>
          <p:cNvPr id="42" name="Shape 4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3" name="Shape 4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44" name="Shape 4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69" name="Shape 369"/>
          <p:cNvSpPr txBox="1">
            <a:spLocks noGrp="1"/>
          </p:cNvSpPr>
          <p:nvPr>
            <p:ph type="body" idx="1"/>
          </p:nvPr>
        </p:nvSpPr>
        <p:spPr>
          <a:xfrm>
            <a:off x="304800" y="1417638"/>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0" name="Shape 370"/>
          <p:cNvSpPr txBox="1">
            <a:spLocks noGrp="1"/>
          </p:cNvSpPr>
          <p:nvPr>
            <p:ph type="body" idx="2"/>
          </p:nvPr>
        </p:nvSpPr>
        <p:spPr>
          <a:xfrm>
            <a:off x="304800" y="2015411"/>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71" name="Shape 371"/>
          <p:cNvSpPr txBox="1">
            <a:spLocks noGrp="1"/>
          </p:cNvSpPr>
          <p:nvPr>
            <p:ph type="body" idx="3"/>
          </p:nvPr>
        </p:nvSpPr>
        <p:spPr>
          <a:xfrm>
            <a:off x="4645025" y="1417638"/>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2" name="Shape 372"/>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73" name="Shape 37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74" name="Shape 37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375" name="Shape 375">
            <a:hlinkClick r:id="rId2"/>
          </p:cNvPr>
          <p:cNvSpPr/>
          <p:nvPr/>
        </p:nvSpPr>
        <p:spPr>
          <a:xfrm>
            <a:off x="3542586" y="6519775"/>
            <a:ext cx="1906800" cy="175500"/>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376"/>
        <p:cNvGrpSpPr/>
        <p:nvPr/>
      </p:nvGrpSpPr>
      <p:grpSpPr>
        <a:xfrm>
          <a:off x="0" y="0"/>
          <a:ext cx="0" cy="0"/>
          <a:chOff x="0" y="0"/>
          <a:chExt cx="0" cy="0"/>
        </a:xfrm>
      </p:grpSpPr>
      <p:sp>
        <p:nvSpPr>
          <p:cNvPr id="377" name="Shape 377"/>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78" name="Shape 378"/>
          <p:cNvSpPr txBox="1">
            <a:spLocks noGrp="1"/>
          </p:cNvSpPr>
          <p:nvPr>
            <p:ph type="subTitle" idx="1"/>
          </p:nvPr>
        </p:nvSpPr>
        <p:spPr>
          <a:xfrm>
            <a:off x="3339152"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79" name="Shape 379"/>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80" name="Shape 380"/>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1" name="Shape 381"/>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382"/>
        <p:cNvGrpSpPr/>
        <p:nvPr/>
      </p:nvGrpSpPr>
      <p:grpSpPr>
        <a:xfrm>
          <a:off x="0" y="0"/>
          <a:ext cx="0" cy="0"/>
          <a:chOff x="0" y="0"/>
          <a:chExt cx="0" cy="0"/>
        </a:xfrm>
      </p:grpSpPr>
      <p:sp>
        <p:nvSpPr>
          <p:cNvPr id="383" name="Shape 383"/>
          <p:cNvSpPr txBox="1">
            <a:spLocks noGrp="1"/>
          </p:cNvSpPr>
          <p:nvPr>
            <p:ph type="ctrTitle"/>
          </p:nvPr>
        </p:nvSpPr>
        <p:spPr>
          <a:xfrm>
            <a:off x="219320"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84" name="Shape 384"/>
          <p:cNvSpPr txBox="1">
            <a:spLocks noGrp="1"/>
          </p:cNvSpPr>
          <p:nvPr>
            <p:ph type="subTitle" idx="1"/>
          </p:nvPr>
        </p:nvSpPr>
        <p:spPr>
          <a:xfrm>
            <a:off x="219317"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85" name="Shape 385"/>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86" name="Shape 386"/>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2667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7" name="Shape 387"/>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90" name="Shape 39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91" name="Shape 39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392" name="Shape 392"/>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393"/>
        <p:cNvGrpSpPr/>
        <p:nvPr/>
      </p:nvGrpSpPr>
      <p:grpSpPr>
        <a:xfrm>
          <a:off x="0" y="0"/>
          <a:ext cx="0" cy="0"/>
          <a:chOff x="0" y="0"/>
          <a:chExt cx="0" cy="0"/>
        </a:xfrm>
      </p:grpSpPr>
      <p:sp>
        <p:nvSpPr>
          <p:cNvPr id="394" name="Shape 394"/>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5" name="Shape 395"/>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96" name="Shape 39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97" name="Shape 39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398" name="Shape 39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399"/>
        <p:cNvGrpSpPr/>
        <p:nvPr/>
      </p:nvGrpSpPr>
      <p:grpSpPr>
        <a:xfrm>
          <a:off x="0" y="0"/>
          <a:ext cx="0" cy="0"/>
          <a:chOff x="0" y="0"/>
          <a:chExt cx="0" cy="0"/>
        </a:xfrm>
      </p:grpSpPr>
      <p:sp>
        <p:nvSpPr>
          <p:cNvPr id="400" name="Shape 400"/>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1" name="Shape 401"/>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02" name="Shape 40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03" name="Shape 40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404" name="Shape 404"/>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405"/>
        <p:cNvGrpSpPr/>
        <p:nvPr/>
      </p:nvGrpSpPr>
      <p:grpSpPr>
        <a:xfrm>
          <a:off x="0" y="0"/>
          <a:ext cx="0" cy="0"/>
          <a:chOff x="0" y="0"/>
          <a:chExt cx="0" cy="0"/>
        </a:xfrm>
      </p:grpSpPr>
      <p:sp>
        <p:nvSpPr>
          <p:cNvPr id="406" name="Shape 40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407" name="Shape 40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408" name="Shape 408"/>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09" name="Shape 409"/>
          <p:cNvSpPr txBox="1">
            <a:spLocks noGrp="1"/>
          </p:cNvSpPr>
          <p:nvPr>
            <p:ph type="body" idx="1"/>
          </p:nvPr>
        </p:nvSpPr>
        <p:spPr>
          <a:xfrm>
            <a:off x="4624613"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0" name="Shape 410"/>
          <p:cNvSpPr txBox="1">
            <a:spLocks noGrp="1"/>
          </p:cNvSpPr>
          <p:nvPr>
            <p:ph type="body" idx="2"/>
          </p:nvPr>
        </p:nvSpPr>
        <p:spPr>
          <a:xfrm>
            <a:off x="7209515"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1" name="Shape 411"/>
          <p:cNvSpPr txBox="1">
            <a:spLocks noGrp="1"/>
          </p:cNvSpPr>
          <p:nvPr>
            <p:ph type="body" idx="3"/>
          </p:nvPr>
        </p:nvSpPr>
        <p:spPr>
          <a:xfrm>
            <a:off x="4624613" y="240062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2" name="Shape 412"/>
          <p:cNvSpPr txBox="1">
            <a:spLocks noGrp="1"/>
          </p:cNvSpPr>
          <p:nvPr>
            <p:ph type="body" idx="4"/>
          </p:nvPr>
        </p:nvSpPr>
        <p:spPr>
          <a:xfrm>
            <a:off x="7209515" y="240062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3" name="Shape 413"/>
          <p:cNvSpPr txBox="1">
            <a:spLocks noGrp="1"/>
          </p:cNvSpPr>
          <p:nvPr>
            <p:ph type="body" idx="5"/>
          </p:nvPr>
        </p:nvSpPr>
        <p:spPr>
          <a:xfrm>
            <a:off x="4624613" y="295501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4" name="Shape 414"/>
          <p:cNvSpPr txBox="1">
            <a:spLocks noGrp="1"/>
          </p:cNvSpPr>
          <p:nvPr>
            <p:ph type="body" idx="6"/>
          </p:nvPr>
        </p:nvSpPr>
        <p:spPr>
          <a:xfrm>
            <a:off x="7209515" y="295501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5" name="Shape 415"/>
          <p:cNvSpPr txBox="1">
            <a:spLocks noGrp="1"/>
          </p:cNvSpPr>
          <p:nvPr>
            <p:ph type="body" idx="7"/>
          </p:nvPr>
        </p:nvSpPr>
        <p:spPr>
          <a:xfrm>
            <a:off x="4624613" y="350940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6" name="Shape 416"/>
          <p:cNvSpPr txBox="1">
            <a:spLocks noGrp="1"/>
          </p:cNvSpPr>
          <p:nvPr>
            <p:ph type="body" idx="8"/>
          </p:nvPr>
        </p:nvSpPr>
        <p:spPr>
          <a:xfrm>
            <a:off x="7209515" y="350940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7" name="Shape 417"/>
          <p:cNvSpPr txBox="1">
            <a:spLocks noGrp="1"/>
          </p:cNvSpPr>
          <p:nvPr>
            <p:ph type="body" idx="9"/>
          </p:nvPr>
        </p:nvSpPr>
        <p:spPr>
          <a:xfrm>
            <a:off x="4624613"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8" name="Shape 418"/>
          <p:cNvSpPr txBox="1">
            <a:spLocks noGrp="1"/>
          </p:cNvSpPr>
          <p:nvPr>
            <p:ph type="body" idx="13"/>
          </p:nvPr>
        </p:nvSpPr>
        <p:spPr>
          <a:xfrm>
            <a:off x="7209515"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9" name="Shape 419"/>
          <p:cNvSpPr txBox="1">
            <a:spLocks noGrp="1"/>
          </p:cNvSpPr>
          <p:nvPr>
            <p:ph type="body" idx="14"/>
          </p:nvPr>
        </p:nvSpPr>
        <p:spPr>
          <a:xfrm>
            <a:off x="4624613" y="461818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0" name="Shape 420"/>
          <p:cNvSpPr txBox="1">
            <a:spLocks noGrp="1"/>
          </p:cNvSpPr>
          <p:nvPr>
            <p:ph type="body" idx="15"/>
          </p:nvPr>
        </p:nvSpPr>
        <p:spPr>
          <a:xfrm>
            <a:off x="7209515" y="461818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21" name="Shape 421"/>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422"/>
        <p:cNvGrpSpPr/>
        <p:nvPr/>
      </p:nvGrpSpPr>
      <p:grpSpPr>
        <a:xfrm>
          <a:off x="0" y="0"/>
          <a:ext cx="0" cy="0"/>
          <a:chOff x="0" y="0"/>
          <a:chExt cx="0" cy="0"/>
        </a:xfrm>
      </p:grpSpPr>
      <p:sp>
        <p:nvSpPr>
          <p:cNvPr id="423" name="Shape 423"/>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304800" y="274638"/>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26" name="Shape 42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27" name="Shape 42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428" name="Shape 42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429"/>
        <p:cNvGrpSpPr/>
        <p:nvPr/>
      </p:nvGrpSpPr>
      <p:grpSpPr>
        <a:xfrm>
          <a:off x="0" y="0"/>
          <a:ext cx="0" cy="0"/>
          <a:chOff x="0" y="0"/>
          <a:chExt cx="0" cy="0"/>
        </a:xfrm>
      </p:grpSpPr>
      <p:sp>
        <p:nvSpPr>
          <p:cNvPr id="430" name="Shape 43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31" name="Shape 43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432" name="Shape 432"/>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7" name="Shape 4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8" name="Shape 4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49" name="Shape 49"/>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433"/>
        <p:cNvGrpSpPr/>
        <p:nvPr/>
      </p:nvGrpSpPr>
      <p:grpSpPr>
        <a:xfrm>
          <a:off x="0" y="0"/>
          <a:ext cx="0" cy="0"/>
          <a:chOff x="0" y="0"/>
          <a:chExt cx="0" cy="0"/>
        </a:xfrm>
      </p:grpSpPr>
      <p:sp>
        <p:nvSpPr>
          <p:cNvPr id="434" name="Shape 434"/>
          <p:cNvSpPr/>
          <p:nvPr/>
        </p:nvSpPr>
        <p:spPr>
          <a:xfrm>
            <a:off x="1" y="6330472"/>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35" name="Shape 43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a:p>
        </p:txBody>
      </p:sp>
      <p:pic>
        <p:nvPicPr>
          <p:cNvPr id="436" name="Shape 436"/>
          <p:cNvPicPr preferRelativeResize="0"/>
          <p:nvPr/>
        </p:nvPicPr>
        <p:blipFill rotWithShape="1">
          <a:blip r:embed="rId2">
            <a:alphaModFix/>
          </a:blip>
          <a:srcRect/>
          <a:stretch/>
        </p:blipFill>
        <p:spPr>
          <a:xfrm>
            <a:off x="304800" y="6503299"/>
            <a:ext cx="1746600" cy="163837"/>
          </a:xfrm>
          <a:prstGeom prst="rect">
            <a:avLst/>
          </a:prstGeom>
          <a:noFill/>
          <a:ln>
            <a:noFill/>
          </a:ln>
        </p:spPr>
      </p:pic>
      <p:pic>
        <p:nvPicPr>
          <p:cNvPr id="437" name="Shape 437"/>
          <p:cNvPicPr preferRelativeResize="0"/>
          <p:nvPr/>
        </p:nvPicPr>
        <p:blipFill rotWithShape="1">
          <a:blip r:embed="rId3">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438"/>
        <p:cNvGrpSpPr/>
        <p:nvPr/>
      </p:nvGrpSpPr>
      <p:grpSpPr>
        <a:xfrm>
          <a:off x="0" y="0"/>
          <a:ext cx="0" cy="0"/>
          <a:chOff x="0" y="0"/>
          <a:chExt cx="0" cy="0"/>
        </a:xfrm>
      </p:grpSpPr>
      <p:sp>
        <p:nvSpPr>
          <p:cNvPr id="439" name="Shape 43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40" name="Shape 44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pic>
        <p:nvPicPr>
          <p:cNvPr id="441" name="Shape 441"/>
          <p:cNvPicPr preferRelativeResize="0"/>
          <p:nvPr/>
        </p:nvPicPr>
        <p:blipFill rotWithShape="1">
          <a:blip r:embed="rId2">
            <a:alphaModFix/>
          </a:blip>
          <a:srcRect/>
          <a:stretch/>
        </p:blipFill>
        <p:spPr>
          <a:xfrm>
            <a:off x="304800" y="6533799"/>
            <a:ext cx="3057300" cy="133389"/>
          </a:xfrm>
          <a:prstGeom prst="rect">
            <a:avLst/>
          </a:prstGeom>
          <a:noFill/>
          <a:ln>
            <a:noFill/>
          </a:ln>
        </p:spPr>
      </p:pic>
      <p:pic>
        <p:nvPicPr>
          <p:cNvPr id="442" name="Shape 442"/>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304800" y="279399"/>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45" name="Shape 445"/>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6" name="Shape 446"/>
          <p:cNvSpPr txBox="1">
            <a:spLocks noGrp="1"/>
          </p:cNvSpPr>
          <p:nvPr>
            <p:ph type="body" idx="2"/>
          </p:nvPr>
        </p:nvSpPr>
        <p:spPr>
          <a:xfrm>
            <a:off x="4496020"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7" name="Shape 44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48" name="Shape 44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449" name="Shape 449">
            <a:hlinkClick r:id="rId2"/>
          </p:cNvPr>
          <p:cNvSpPr/>
          <p:nvPr/>
        </p:nvSpPr>
        <p:spPr>
          <a:xfrm>
            <a:off x="3542586" y="6519775"/>
            <a:ext cx="1906800" cy="175500"/>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450"/>
        <p:cNvGrpSpPr/>
        <p:nvPr/>
      </p:nvGrpSpPr>
      <p:grpSpPr>
        <a:xfrm>
          <a:off x="0" y="0"/>
          <a:ext cx="0" cy="0"/>
          <a:chOff x="0" y="0"/>
          <a:chExt cx="0" cy="0"/>
        </a:xfrm>
      </p:grpSpPr>
      <p:sp>
        <p:nvSpPr>
          <p:cNvPr id="451" name="Shape 451"/>
          <p:cNvSpPr>
            <a:spLocks noGrp="1"/>
          </p:cNvSpPr>
          <p:nvPr>
            <p:ph type="pic" idx="2"/>
          </p:nvPr>
        </p:nvSpPr>
        <p:spPr>
          <a:xfrm>
            <a:off x="4673600" y="1600201"/>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2" name="Shape 452"/>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53" name="Shape 453"/>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4" name="Shape 454"/>
          <p:cNvSpPr txBox="1">
            <a:spLocks noGrp="1"/>
          </p:cNvSpPr>
          <p:nvPr>
            <p:ph type="body" idx="3"/>
          </p:nvPr>
        </p:nvSpPr>
        <p:spPr>
          <a:xfrm>
            <a:off x="4673600" y="5646677"/>
            <a:ext cx="40131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5" name="Shape 45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56" name="Shape 45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457"/>
        <p:cNvGrpSpPr/>
        <p:nvPr/>
      </p:nvGrpSpPr>
      <p:grpSpPr>
        <a:xfrm>
          <a:off x="0" y="0"/>
          <a:ext cx="0" cy="0"/>
          <a:chOff x="0" y="0"/>
          <a:chExt cx="0" cy="0"/>
        </a:xfrm>
      </p:grpSpPr>
      <p:sp>
        <p:nvSpPr>
          <p:cNvPr id="458" name="Shape 458"/>
          <p:cNvSpPr>
            <a:spLocks noGrp="1"/>
          </p:cNvSpPr>
          <p:nvPr>
            <p:ph type="pic" idx="2"/>
          </p:nvPr>
        </p:nvSpPr>
        <p:spPr>
          <a:xfrm>
            <a:off x="4673600" y="3892047"/>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9" name="Shape 459"/>
          <p:cNvSpPr>
            <a:spLocks noGrp="1"/>
          </p:cNvSpPr>
          <p:nvPr>
            <p:ph type="pic" idx="3"/>
          </p:nvPr>
        </p:nvSpPr>
        <p:spPr>
          <a:xfrm>
            <a:off x="4673600" y="1600201"/>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0" name="Shape 460"/>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61" name="Shape 461"/>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2" name="Shape 462"/>
          <p:cNvSpPr txBox="1">
            <a:spLocks noGrp="1"/>
          </p:cNvSpPr>
          <p:nvPr>
            <p:ph type="body" idx="4"/>
          </p:nvPr>
        </p:nvSpPr>
        <p:spPr>
          <a:xfrm>
            <a:off x="4673600" y="5646677"/>
            <a:ext cx="40578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3" name="Shape 463"/>
          <p:cNvSpPr txBox="1">
            <a:spLocks noGrp="1"/>
          </p:cNvSpPr>
          <p:nvPr>
            <p:ph type="body" idx="5"/>
          </p:nvPr>
        </p:nvSpPr>
        <p:spPr>
          <a:xfrm>
            <a:off x="4673600" y="3354831"/>
            <a:ext cx="40131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4" name="Shape 46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65" name="Shape 46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466"/>
        <p:cNvGrpSpPr/>
        <p:nvPr/>
      </p:nvGrpSpPr>
      <p:grpSpPr>
        <a:xfrm>
          <a:off x="0" y="0"/>
          <a:ext cx="0" cy="0"/>
          <a:chOff x="0" y="0"/>
          <a:chExt cx="0" cy="0"/>
        </a:xfrm>
      </p:grpSpPr>
      <p:sp>
        <p:nvSpPr>
          <p:cNvPr id="467" name="Shape 467"/>
          <p:cNvSpPr>
            <a:spLocks noGrp="1"/>
          </p:cNvSpPr>
          <p:nvPr>
            <p:ph type="pic" idx="2"/>
          </p:nvPr>
        </p:nvSpPr>
        <p:spPr>
          <a:xfrm>
            <a:off x="4683120"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8" name="Shape 468"/>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69" name="Shape 469"/>
          <p:cNvSpPr txBox="1">
            <a:spLocks noGrp="1"/>
          </p:cNvSpPr>
          <p:nvPr>
            <p:ph type="body" idx="1"/>
          </p:nvPr>
        </p:nvSpPr>
        <p:spPr>
          <a:xfrm>
            <a:off x="4683120" y="5646677"/>
            <a:ext cx="40038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0" name="Shape 470"/>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1" name="Shape 471"/>
          <p:cNvSpPr txBox="1">
            <a:spLocks noGrp="1"/>
          </p:cNvSpPr>
          <p:nvPr>
            <p:ph type="body" idx="4"/>
          </p:nvPr>
        </p:nvSpPr>
        <p:spPr>
          <a:xfrm>
            <a:off x="304800" y="5646677"/>
            <a:ext cx="42258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2" name="Shape 47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73" name="Shape 47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474"/>
        <p:cNvGrpSpPr/>
        <p:nvPr/>
      </p:nvGrpSpPr>
      <p:grpSpPr>
        <a:xfrm>
          <a:off x="0" y="0"/>
          <a:ext cx="0" cy="0"/>
          <a:chOff x="0" y="0"/>
          <a:chExt cx="0" cy="0"/>
        </a:xfrm>
      </p:grpSpPr>
      <p:sp>
        <p:nvSpPr>
          <p:cNvPr id="475" name="Shape 475"/>
          <p:cNvSpPr>
            <a:spLocks noGrp="1"/>
          </p:cNvSpPr>
          <p:nvPr>
            <p:ph type="pic" idx="2"/>
          </p:nvPr>
        </p:nvSpPr>
        <p:spPr>
          <a:xfrm>
            <a:off x="4530722"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6" name="Shape 476"/>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7" name="Shape 477"/>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8" name="Shape 478"/>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9" name="Shape 479"/>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80" name="Shape 480"/>
          <p:cNvSpPr txBox="1">
            <a:spLocks noGrp="1"/>
          </p:cNvSpPr>
          <p:nvPr>
            <p:ph type="body" idx="1"/>
          </p:nvPr>
        </p:nvSpPr>
        <p:spPr>
          <a:xfrm>
            <a:off x="4533898" y="5646677"/>
            <a:ext cx="41529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1" name="Shape 481"/>
          <p:cNvSpPr txBox="1">
            <a:spLocks noGrp="1"/>
          </p:cNvSpPr>
          <p:nvPr>
            <p:ph type="body" idx="6"/>
          </p:nvPr>
        </p:nvSpPr>
        <p:spPr>
          <a:xfrm>
            <a:off x="304800" y="5646677"/>
            <a:ext cx="41592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2" name="Shape 482"/>
          <p:cNvSpPr txBox="1">
            <a:spLocks noGrp="1"/>
          </p:cNvSpPr>
          <p:nvPr>
            <p:ph type="body" idx="7"/>
          </p:nvPr>
        </p:nvSpPr>
        <p:spPr>
          <a:xfrm>
            <a:off x="4530722" y="3354831"/>
            <a:ext cx="41562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3" name="Shape 483"/>
          <p:cNvSpPr txBox="1">
            <a:spLocks noGrp="1"/>
          </p:cNvSpPr>
          <p:nvPr>
            <p:ph type="body" idx="8"/>
          </p:nvPr>
        </p:nvSpPr>
        <p:spPr>
          <a:xfrm>
            <a:off x="304801" y="3354831"/>
            <a:ext cx="41592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4" name="Shape 48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85" name="Shape 48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86"/>
        <p:cNvGrpSpPr/>
        <p:nvPr/>
      </p:nvGrpSpPr>
      <p:grpSpPr>
        <a:xfrm>
          <a:off x="0" y="0"/>
          <a:ext cx="0" cy="0"/>
          <a:chOff x="0" y="0"/>
          <a:chExt cx="0" cy="0"/>
        </a:xfrm>
      </p:grpSpPr>
      <p:sp>
        <p:nvSpPr>
          <p:cNvPr id="487" name="Shape 487"/>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88" name="Shape 488"/>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89" name="Shape 489"/>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90" name="Shape 490"/>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91" name="Shape 491"/>
          <p:cNvSpPr/>
          <p:nvPr/>
        </p:nvSpPr>
        <p:spPr>
          <a:xfrm>
            <a:off x="152400" y="2286000"/>
            <a:ext cx="8833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92" name="Shape 492"/>
          <p:cNvSpPr/>
          <p:nvPr/>
        </p:nvSpPr>
        <p:spPr>
          <a:xfrm>
            <a:off x="155448" y="142352"/>
            <a:ext cx="8833200" cy="21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93" name="Shape 493"/>
          <p:cNvSpPr txBox="1">
            <a:spLocks noGrp="1"/>
          </p:cNvSpPr>
          <p:nvPr>
            <p:ph type="body" idx="1"/>
          </p:nvPr>
        </p:nvSpPr>
        <p:spPr>
          <a:xfrm>
            <a:off x="1368426" y="2743200"/>
            <a:ext cx="6480300" cy="1673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Lucida Sans"/>
                <a:ea typeface="Lucida Sans"/>
                <a:cs typeface="Lucida Sans"/>
                <a:sym typeface="Lucida Sans"/>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8"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494" name="Shape 494"/>
          <p:cNvSpPr/>
          <p:nvPr/>
        </p:nvSpPr>
        <p:spPr>
          <a:xfrm>
            <a:off x="146304" y="6391656"/>
            <a:ext cx="8833200" cy="3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95" name="Shape 495"/>
          <p:cNvSpPr/>
          <p:nvPr/>
        </p:nvSpPr>
        <p:spPr>
          <a:xfrm>
            <a:off x="152400" y="152400"/>
            <a:ext cx="8833200" cy="65472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496" name="Shape 496"/>
          <p:cNvSpPr txBox="1">
            <a:spLocks noGrp="1"/>
          </p:cNvSpPr>
          <p:nvPr>
            <p:ph type="ftr" idx="11"/>
          </p:nvPr>
        </p:nvSpPr>
        <p:spPr>
          <a:xfrm>
            <a:off x="304800" y="6410848"/>
            <a:ext cx="3581400" cy="365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sp>
        <p:nvSpPr>
          <p:cNvPr id="497" name="Shape 497"/>
          <p:cNvSpPr txBox="1">
            <a:spLocks noGrp="1"/>
          </p:cNvSpPr>
          <p:nvPr>
            <p:ph type="dt" idx="10"/>
          </p:nvPr>
        </p:nvSpPr>
        <p:spPr>
          <a:xfrm>
            <a:off x="5791200" y="6404984"/>
            <a:ext cx="3045000" cy="3657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cxnSp>
        <p:nvCxnSpPr>
          <p:cNvPr id="498" name="Shape 498"/>
          <p:cNvCxnSpPr/>
          <p:nvPr/>
        </p:nvCxnSpPr>
        <p:spPr>
          <a:xfrm>
            <a:off x="152400" y="2438400"/>
            <a:ext cx="8833200" cy="0"/>
          </a:xfrm>
          <a:prstGeom prst="straightConnector1">
            <a:avLst/>
          </a:prstGeom>
          <a:noFill/>
          <a:ln w="11425" cap="flat" cmpd="sng">
            <a:solidFill>
              <a:srgbClr val="7A9798"/>
            </a:solidFill>
            <a:prstDash val="dash"/>
            <a:round/>
            <a:headEnd type="none" w="sm" len="sm"/>
            <a:tailEnd type="none" w="sm" len="sm"/>
          </a:ln>
        </p:spPr>
      </p:cxnSp>
      <p:sp>
        <p:nvSpPr>
          <p:cNvPr id="499" name="Shape 499"/>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00" name="Shape 500"/>
          <p:cNvSpPr/>
          <p:nvPr/>
        </p:nvSpPr>
        <p:spPr>
          <a:xfrm>
            <a:off x="4361688" y="2209800"/>
            <a:ext cx="420600" cy="4206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01" name="Shape 501"/>
          <p:cNvSpPr txBox="1">
            <a:spLocks noGrp="1"/>
          </p:cNvSpPr>
          <p:nvPr>
            <p:ph type="sldNum" idx="12"/>
          </p:nvPr>
        </p:nvSpPr>
        <p:spPr>
          <a:xfrm>
            <a:off x="4343400" y="2199450"/>
            <a:ext cx="457200" cy="4413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9pPr>
          </a:lstStyle>
          <a:p>
            <a:pPr marL="0" lvl="0" indent="0">
              <a:spcBef>
                <a:spcPts val="0"/>
              </a:spcBef>
              <a:spcAft>
                <a:spcPts val="0"/>
              </a:spcAft>
              <a:buNone/>
            </a:pPr>
            <a:fld id="{00000000-1234-1234-1234-123412341234}" type="slidenum">
              <a:rPr lang="en-US"/>
              <a:t>‹#›</a:t>
            </a:fld>
            <a:endParaRPr/>
          </a:p>
        </p:txBody>
      </p:sp>
      <p:sp>
        <p:nvSpPr>
          <p:cNvPr id="502" name="Shape 502"/>
          <p:cNvSpPr txBox="1">
            <a:spLocks noGrp="1"/>
          </p:cNvSpPr>
          <p:nvPr>
            <p:ph type="title"/>
          </p:nvPr>
        </p:nvSpPr>
        <p:spPr>
          <a:xfrm>
            <a:off x="722313" y="533400"/>
            <a:ext cx="7772400" cy="1524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506"/>
        <p:cNvGrpSpPr/>
        <p:nvPr/>
      </p:nvGrpSpPr>
      <p:grpSpPr>
        <a:xfrm>
          <a:off x="0" y="0"/>
          <a:ext cx="0" cy="0"/>
          <a:chOff x="0" y="0"/>
          <a:chExt cx="0" cy="0"/>
        </a:xfrm>
      </p:grpSpPr>
      <p:sp>
        <p:nvSpPr>
          <p:cNvPr id="507" name="Shape 507"/>
          <p:cNvSpPr/>
          <p:nvPr/>
        </p:nvSpPr>
        <p:spPr>
          <a:xfrm>
            <a:off x="1" y="6329468"/>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08" name="Shape 508"/>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09" name="Shape 509"/>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0" name="Shape 510"/>
          <p:cNvSpPr/>
          <p:nvPr/>
        </p:nvSpPr>
        <p:spPr>
          <a:xfrm>
            <a:off x="1" y="6330472"/>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11" name="Shape 51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512" name="Shape 512"/>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513"/>
        <p:cNvGrpSpPr/>
        <p:nvPr/>
      </p:nvGrpSpPr>
      <p:grpSpPr>
        <a:xfrm>
          <a:off x="0" y="0"/>
          <a:ext cx="0" cy="0"/>
          <a:chOff x="0" y="0"/>
          <a:chExt cx="0" cy="0"/>
        </a:xfrm>
      </p:grpSpPr>
      <p:sp>
        <p:nvSpPr>
          <p:cNvPr id="514" name="Shape 514"/>
          <p:cNvSpPr/>
          <p:nvPr/>
        </p:nvSpPr>
        <p:spPr>
          <a:xfrm>
            <a:off x="0" y="0"/>
            <a:ext cx="9144000" cy="6858000"/>
          </a:xfrm>
          <a:prstGeom prst="rect">
            <a:avLst/>
          </a:prstGeom>
          <a:solidFill>
            <a:srgbClr val="1C9963"/>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15" name="Shape 515"/>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16" name="Shape 516"/>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17" name="Shape 517"/>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18" name="Shape 518"/>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19" name="Shape 519"/>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520" name="Shape 520"/>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
        <p:cNvGrpSpPr/>
        <p:nvPr/>
      </p:nvGrpSpPr>
      <p:grpSpPr>
        <a:xfrm>
          <a:off x="0" y="0"/>
          <a:ext cx="0" cy="0"/>
          <a:chOff x="0" y="0"/>
          <a:chExt cx="0" cy="0"/>
        </a:xfrm>
      </p:grpSpPr>
      <p:sp>
        <p:nvSpPr>
          <p:cNvPr id="51" name="Shape 51"/>
          <p:cNvSpPr/>
          <p:nvPr/>
        </p:nvSpPr>
        <p:spPr>
          <a:xfrm>
            <a:off x="0" y="0"/>
            <a:ext cx="9144000" cy="6858000"/>
          </a:xfrm>
          <a:prstGeom prst="rect">
            <a:avLst/>
          </a:prstGeom>
          <a:solidFill>
            <a:srgbClr val="464646"/>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2" name="Shape 52"/>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3" name="Shape 53"/>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4" name="Shape 54"/>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5" name="Shape 55"/>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6" name="Shape 56"/>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57" name="Shape 57"/>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521"/>
        <p:cNvGrpSpPr/>
        <p:nvPr/>
      </p:nvGrpSpPr>
      <p:grpSpPr>
        <a:xfrm>
          <a:off x="0" y="0"/>
          <a:ext cx="0" cy="0"/>
          <a:chOff x="0" y="0"/>
          <a:chExt cx="0" cy="0"/>
        </a:xfrm>
      </p:grpSpPr>
      <p:sp>
        <p:nvSpPr>
          <p:cNvPr id="522" name="Shape 522"/>
          <p:cNvSpPr/>
          <p:nvPr/>
        </p:nvSpPr>
        <p:spPr>
          <a:xfrm>
            <a:off x="0" y="0"/>
            <a:ext cx="9144000" cy="6858000"/>
          </a:xfrm>
          <a:prstGeom prst="rect">
            <a:avLst/>
          </a:prstGeom>
          <a:solidFill>
            <a:srgbClr val="A9B0AC"/>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23" name="Shape 523"/>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24" name="Shape 524"/>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25" name="Shape 525"/>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26" name="Shape 526"/>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27" name="Shape 527"/>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528" name="Shape 528"/>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29"/>
        <p:cNvGrpSpPr/>
        <p:nvPr/>
      </p:nvGrpSpPr>
      <p:grpSpPr>
        <a:xfrm>
          <a:off x="0" y="0"/>
          <a:ext cx="0" cy="0"/>
          <a:chOff x="0" y="0"/>
          <a:chExt cx="0" cy="0"/>
        </a:xfrm>
      </p:grpSpPr>
      <p:sp>
        <p:nvSpPr>
          <p:cNvPr id="530" name="Shape 530"/>
          <p:cNvSpPr/>
          <p:nvPr/>
        </p:nvSpPr>
        <p:spPr>
          <a:xfrm>
            <a:off x="0" y="0"/>
            <a:ext cx="9144000" cy="6858000"/>
          </a:xfrm>
          <a:prstGeom prst="rect">
            <a:avLst/>
          </a:prstGeom>
          <a:solidFill>
            <a:srgbClr val="464646"/>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31" name="Shape 531"/>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32" name="Shape 532"/>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33" name="Shape 533"/>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34" name="Shape 534"/>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35" name="Shape 535"/>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536" name="Shape 536"/>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537"/>
        <p:cNvGrpSpPr/>
        <p:nvPr/>
      </p:nvGrpSpPr>
      <p:grpSpPr>
        <a:xfrm>
          <a:off x="0" y="0"/>
          <a:ext cx="0" cy="0"/>
          <a:chOff x="0" y="0"/>
          <a:chExt cx="0" cy="0"/>
        </a:xfrm>
      </p:grpSpPr>
      <p:sp>
        <p:nvSpPr>
          <p:cNvPr id="538" name="Shape 538"/>
          <p:cNvSpPr txBox="1">
            <a:spLocks noGrp="1"/>
          </p:cNvSpPr>
          <p:nvPr>
            <p:ph type="ctrTitle"/>
          </p:nvPr>
        </p:nvSpPr>
        <p:spPr>
          <a:xfrm>
            <a:off x="219320"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39" name="Shape 539"/>
          <p:cNvSpPr txBox="1">
            <a:spLocks noGrp="1"/>
          </p:cNvSpPr>
          <p:nvPr>
            <p:ph type="subTitle" idx="1"/>
          </p:nvPr>
        </p:nvSpPr>
        <p:spPr>
          <a:xfrm>
            <a:off x="219321"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40" name="Shape 540"/>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541" name="Shape 541"/>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542" name="Shape 542"/>
          <p:cNvPicPr preferRelativeResize="0"/>
          <p:nvPr/>
        </p:nvPicPr>
        <p:blipFill rotWithShape="1">
          <a:blip r:embed="rId3">
            <a:alphaModFix/>
          </a:blip>
          <a:srcRect/>
          <a:stretch/>
        </p:blipFill>
        <p:spPr>
          <a:xfrm>
            <a:off x="304800" y="5840890"/>
            <a:ext cx="1303773" cy="507278"/>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45" name="Shape 545"/>
          <p:cNvSpPr txBox="1">
            <a:spLocks noGrp="1"/>
          </p:cNvSpPr>
          <p:nvPr>
            <p:ph type="body" idx="1"/>
          </p:nvPr>
        </p:nvSpPr>
        <p:spPr>
          <a:xfrm>
            <a:off x="304800" y="1417638"/>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6" name="Shape 546"/>
          <p:cNvSpPr txBox="1">
            <a:spLocks noGrp="1"/>
          </p:cNvSpPr>
          <p:nvPr>
            <p:ph type="body" idx="2"/>
          </p:nvPr>
        </p:nvSpPr>
        <p:spPr>
          <a:xfrm>
            <a:off x="304800" y="2015411"/>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47" name="Shape 547"/>
          <p:cNvSpPr txBox="1">
            <a:spLocks noGrp="1"/>
          </p:cNvSpPr>
          <p:nvPr>
            <p:ph type="body" idx="3"/>
          </p:nvPr>
        </p:nvSpPr>
        <p:spPr>
          <a:xfrm>
            <a:off x="4645025" y="1417638"/>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8" name="Shape 548"/>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49" name="Shape 54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50" name="Shape 55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551" name="Shape 551">
            <a:hlinkClick r:id="rId2"/>
          </p:cNvPr>
          <p:cNvSpPr/>
          <p:nvPr/>
        </p:nvSpPr>
        <p:spPr>
          <a:xfrm>
            <a:off x="3542586" y="6519775"/>
            <a:ext cx="1906800" cy="175500"/>
          </a:xfrm>
          <a:prstGeom prst="rect">
            <a:avLst/>
          </a:prstGeom>
          <a:no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552"/>
        <p:cNvGrpSpPr/>
        <p:nvPr/>
      </p:nvGrpSpPr>
      <p:grpSpPr>
        <a:xfrm>
          <a:off x="0" y="0"/>
          <a:ext cx="0" cy="0"/>
          <a:chOff x="0" y="0"/>
          <a:chExt cx="0" cy="0"/>
        </a:xfrm>
      </p:grpSpPr>
      <p:sp>
        <p:nvSpPr>
          <p:cNvPr id="553" name="Shape 553"/>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54" name="Shape 554"/>
          <p:cNvSpPr txBox="1">
            <a:spLocks noGrp="1"/>
          </p:cNvSpPr>
          <p:nvPr>
            <p:ph type="subTitle" idx="1"/>
          </p:nvPr>
        </p:nvSpPr>
        <p:spPr>
          <a:xfrm>
            <a:off x="3339152"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55" name="Shape 555"/>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56" name="Shape 556"/>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57" name="Shape 557"/>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558"/>
        <p:cNvGrpSpPr/>
        <p:nvPr/>
      </p:nvGrpSpPr>
      <p:grpSpPr>
        <a:xfrm>
          <a:off x="0" y="0"/>
          <a:ext cx="0" cy="0"/>
          <a:chOff x="0" y="0"/>
          <a:chExt cx="0" cy="0"/>
        </a:xfrm>
      </p:grpSpPr>
      <p:sp>
        <p:nvSpPr>
          <p:cNvPr id="559" name="Shape 559"/>
          <p:cNvSpPr txBox="1">
            <a:spLocks noGrp="1"/>
          </p:cNvSpPr>
          <p:nvPr>
            <p:ph type="ctrTitle"/>
          </p:nvPr>
        </p:nvSpPr>
        <p:spPr>
          <a:xfrm>
            <a:off x="219320"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60" name="Shape 560"/>
          <p:cNvSpPr txBox="1">
            <a:spLocks noGrp="1"/>
          </p:cNvSpPr>
          <p:nvPr>
            <p:ph type="subTitle" idx="1"/>
          </p:nvPr>
        </p:nvSpPr>
        <p:spPr>
          <a:xfrm>
            <a:off x="219317"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61" name="Shape 561"/>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62" name="Shape 562"/>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2667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63" name="Shape 563"/>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66" name="Shape 56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67" name="Shape 56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568" name="Shape 56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569"/>
        <p:cNvGrpSpPr/>
        <p:nvPr/>
      </p:nvGrpSpPr>
      <p:grpSpPr>
        <a:xfrm>
          <a:off x="0" y="0"/>
          <a:ext cx="0" cy="0"/>
          <a:chOff x="0" y="0"/>
          <a:chExt cx="0" cy="0"/>
        </a:xfrm>
      </p:grpSpPr>
      <p:sp>
        <p:nvSpPr>
          <p:cNvPr id="570" name="Shape 570"/>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1" name="Shape 571"/>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72" name="Shape 57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73" name="Shape 57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574" name="Shape 574"/>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575"/>
        <p:cNvGrpSpPr/>
        <p:nvPr/>
      </p:nvGrpSpPr>
      <p:grpSpPr>
        <a:xfrm>
          <a:off x="0" y="0"/>
          <a:ext cx="0" cy="0"/>
          <a:chOff x="0" y="0"/>
          <a:chExt cx="0" cy="0"/>
        </a:xfrm>
      </p:grpSpPr>
      <p:sp>
        <p:nvSpPr>
          <p:cNvPr id="576" name="Shape 576"/>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7" name="Shape 577"/>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78" name="Shape 578"/>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79" name="Shape 57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580" name="Shape 580"/>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581"/>
        <p:cNvGrpSpPr/>
        <p:nvPr/>
      </p:nvGrpSpPr>
      <p:grpSpPr>
        <a:xfrm>
          <a:off x="0" y="0"/>
          <a:ext cx="0" cy="0"/>
          <a:chOff x="0" y="0"/>
          <a:chExt cx="0" cy="0"/>
        </a:xfrm>
      </p:grpSpPr>
      <p:sp>
        <p:nvSpPr>
          <p:cNvPr id="582" name="Shape 58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583" name="Shape 58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584" name="Shape 584"/>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85" name="Shape 585"/>
          <p:cNvSpPr txBox="1">
            <a:spLocks noGrp="1"/>
          </p:cNvSpPr>
          <p:nvPr>
            <p:ph type="body" idx="1"/>
          </p:nvPr>
        </p:nvSpPr>
        <p:spPr>
          <a:xfrm>
            <a:off x="4624613"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6" name="Shape 586"/>
          <p:cNvSpPr txBox="1">
            <a:spLocks noGrp="1"/>
          </p:cNvSpPr>
          <p:nvPr>
            <p:ph type="body" idx="2"/>
          </p:nvPr>
        </p:nvSpPr>
        <p:spPr>
          <a:xfrm>
            <a:off x="7209515"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7" name="Shape 587"/>
          <p:cNvSpPr txBox="1">
            <a:spLocks noGrp="1"/>
          </p:cNvSpPr>
          <p:nvPr>
            <p:ph type="body" idx="3"/>
          </p:nvPr>
        </p:nvSpPr>
        <p:spPr>
          <a:xfrm>
            <a:off x="4624613" y="240062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8" name="Shape 588"/>
          <p:cNvSpPr txBox="1">
            <a:spLocks noGrp="1"/>
          </p:cNvSpPr>
          <p:nvPr>
            <p:ph type="body" idx="4"/>
          </p:nvPr>
        </p:nvSpPr>
        <p:spPr>
          <a:xfrm>
            <a:off x="7209515" y="240062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9" name="Shape 589"/>
          <p:cNvSpPr txBox="1">
            <a:spLocks noGrp="1"/>
          </p:cNvSpPr>
          <p:nvPr>
            <p:ph type="body" idx="5"/>
          </p:nvPr>
        </p:nvSpPr>
        <p:spPr>
          <a:xfrm>
            <a:off x="4624613" y="295501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0" name="Shape 590"/>
          <p:cNvSpPr txBox="1">
            <a:spLocks noGrp="1"/>
          </p:cNvSpPr>
          <p:nvPr>
            <p:ph type="body" idx="6"/>
          </p:nvPr>
        </p:nvSpPr>
        <p:spPr>
          <a:xfrm>
            <a:off x="7209515" y="295501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1" name="Shape 591"/>
          <p:cNvSpPr txBox="1">
            <a:spLocks noGrp="1"/>
          </p:cNvSpPr>
          <p:nvPr>
            <p:ph type="body" idx="7"/>
          </p:nvPr>
        </p:nvSpPr>
        <p:spPr>
          <a:xfrm>
            <a:off x="4624613" y="350940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2" name="Shape 592"/>
          <p:cNvSpPr txBox="1">
            <a:spLocks noGrp="1"/>
          </p:cNvSpPr>
          <p:nvPr>
            <p:ph type="body" idx="8"/>
          </p:nvPr>
        </p:nvSpPr>
        <p:spPr>
          <a:xfrm>
            <a:off x="7209515" y="350940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3" name="Shape 593"/>
          <p:cNvSpPr txBox="1">
            <a:spLocks noGrp="1"/>
          </p:cNvSpPr>
          <p:nvPr>
            <p:ph type="body" idx="9"/>
          </p:nvPr>
        </p:nvSpPr>
        <p:spPr>
          <a:xfrm>
            <a:off x="4624613"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4" name="Shape 594"/>
          <p:cNvSpPr txBox="1">
            <a:spLocks noGrp="1"/>
          </p:cNvSpPr>
          <p:nvPr>
            <p:ph type="body" idx="13"/>
          </p:nvPr>
        </p:nvSpPr>
        <p:spPr>
          <a:xfrm>
            <a:off x="7209515"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5" name="Shape 595"/>
          <p:cNvSpPr txBox="1">
            <a:spLocks noGrp="1"/>
          </p:cNvSpPr>
          <p:nvPr>
            <p:ph type="body" idx="14"/>
          </p:nvPr>
        </p:nvSpPr>
        <p:spPr>
          <a:xfrm>
            <a:off x="4624613" y="461818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6" name="Shape 596"/>
          <p:cNvSpPr txBox="1">
            <a:spLocks noGrp="1"/>
          </p:cNvSpPr>
          <p:nvPr>
            <p:ph type="body" idx="15"/>
          </p:nvPr>
        </p:nvSpPr>
        <p:spPr>
          <a:xfrm>
            <a:off x="7209515" y="461818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97" name="Shape 597"/>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0" name="Shape 60"/>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304800" y="2015408"/>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Shape 6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5" name="Shape 6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a:p>
        </p:txBody>
      </p:sp>
      <p:sp>
        <p:nvSpPr>
          <p:cNvPr id="66" name="Shape 66">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598"/>
        <p:cNvGrpSpPr/>
        <p:nvPr/>
      </p:nvGrpSpPr>
      <p:grpSpPr>
        <a:xfrm>
          <a:off x="0" y="0"/>
          <a:ext cx="0" cy="0"/>
          <a:chOff x="0" y="0"/>
          <a:chExt cx="0" cy="0"/>
        </a:xfrm>
      </p:grpSpPr>
      <p:sp>
        <p:nvSpPr>
          <p:cNvPr id="599" name="Shape 599"/>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304800" y="274638"/>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02" name="Shape 60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03" name="Shape 60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604" name="Shape 604"/>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605"/>
        <p:cNvGrpSpPr/>
        <p:nvPr/>
      </p:nvGrpSpPr>
      <p:grpSpPr>
        <a:xfrm>
          <a:off x="0" y="0"/>
          <a:ext cx="0" cy="0"/>
          <a:chOff x="0" y="0"/>
          <a:chExt cx="0" cy="0"/>
        </a:xfrm>
      </p:grpSpPr>
      <p:sp>
        <p:nvSpPr>
          <p:cNvPr id="606" name="Shape 60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07" name="Shape 60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608" name="Shape 60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609"/>
        <p:cNvGrpSpPr/>
        <p:nvPr/>
      </p:nvGrpSpPr>
      <p:grpSpPr>
        <a:xfrm>
          <a:off x="0" y="0"/>
          <a:ext cx="0" cy="0"/>
          <a:chOff x="0" y="0"/>
          <a:chExt cx="0" cy="0"/>
        </a:xfrm>
      </p:grpSpPr>
      <p:sp>
        <p:nvSpPr>
          <p:cNvPr id="610" name="Shape 610"/>
          <p:cNvSpPr/>
          <p:nvPr/>
        </p:nvSpPr>
        <p:spPr>
          <a:xfrm>
            <a:off x="1" y="6330472"/>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11" name="Shape 61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612" name="Shape 612"/>
          <p:cNvPicPr preferRelativeResize="0"/>
          <p:nvPr/>
        </p:nvPicPr>
        <p:blipFill rotWithShape="1">
          <a:blip r:embed="rId2">
            <a:alphaModFix/>
          </a:blip>
          <a:srcRect/>
          <a:stretch/>
        </p:blipFill>
        <p:spPr>
          <a:xfrm>
            <a:off x="304800" y="6503299"/>
            <a:ext cx="1746600" cy="163837"/>
          </a:xfrm>
          <a:prstGeom prst="rect">
            <a:avLst/>
          </a:prstGeom>
          <a:noFill/>
          <a:ln>
            <a:noFill/>
          </a:ln>
        </p:spPr>
      </p:pic>
      <p:pic>
        <p:nvPicPr>
          <p:cNvPr id="613" name="Shape 613"/>
          <p:cNvPicPr preferRelativeResize="0"/>
          <p:nvPr/>
        </p:nvPicPr>
        <p:blipFill rotWithShape="1">
          <a:blip r:embed="rId3">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614"/>
        <p:cNvGrpSpPr/>
        <p:nvPr/>
      </p:nvGrpSpPr>
      <p:grpSpPr>
        <a:xfrm>
          <a:off x="0" y="0"/>
          <a:ext cx="0" cy="0"/>
          <a:chOff x="0" y="0"/>
          <a:chExt cx="0" cy="0"/>
        </a:xfrm>
      </p:grpSpPr>
      <p:sp>
        <p:nvSpPr>
          <p:cNvPr id="615" name="Shape 61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16" name="Shape 61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617" name="Shape 617"/>
          <p:cNvPicPr preferRelativeResize="0"/>
          <p:nvPr/>
        </p:nvPicPr>
        <p:blipFill rotWithShape="1">
          <a:blip r:embed="rId2">
            <a:alphaModFix/>
          </a:blip>
          <a:srcRect/>
          <a:stretch/>
        </p:blipFill>
        <p:spPr>
          <a:xfrm>
            <a:off x="304800" y="6533799"/>
            <a:ext cx="3057300" cy="133389"/>
          </a:xfrm>
          <a:prstGeom prst="rect">
            <a:avLst/>
          </a:prstGeom>
          <a:noFill/>
          <a:ln>
            <a:noFill/>
          </a:ln>
        </p:spPr>
      </p:pic>
      <p:pic>
        <p:nvPicPr>
          <p:cNvPr id="618" name="Shape 618"/>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304800" y="279399"/>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21" name="Shape 621"/>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2" name="Shape 622"/>
          <p:cNvSpPr txBox="1">
            <a:spLocks noGrp="1"/>
          </p:cNvSpPr>
          <p:nvPr>
            <p:ph type="body" idx="2"/>
          </p:nvPr>
        </p:nvSpPr>
        <p:spPr>
          <a:xfrm>
            <a:off x="4496020"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3" name="Shape 62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24" name="Shape 62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625" name="Shape 625">
            <a:hlinkClick r:id="rId2"/>
          </p:cNvPr>
          <p:cNvSpPr/>
          <p:nvPr/>
        </p:nvSpPr>
        <p:spPr>
          <a:xfrm>
            <a:off x="3542586" y="6519775"/>
            <a:ext cx="1906800" cy="175500"/>
          </a:xfrm>
          <a:prstGeom prst="rect">
            <a:avLst/>
          </a:prstGeom>
          <a:no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626"/>
        <p:cNvGrpSpPr/>
        <p:nvPr/>
      </p:nvGrpSpPr>
      <p:grpSpPr>
        <a:xfrm>
          <a:off x="0" y="0"/>
          <a:ext cx="0" cy="0"/>
          <a:chOff x="0" y="0"/>
          <a:chExt cx="0" cy="0"/>
        </a:xfrm>
      </p:grpSpPr>
      <p:sp>
        <p:nvSpPr>
          <p:cNvPr id="627" name="Shape 627"/>
          <p:cNvSpPr>
            <a:spLocks noGrp="1"/>
          </p:cNvSpPr>
          <p:nvPr>
            <p:ph type="pic" idx="2"/>
          </p:nvPr>
        </p:nvSpPr>
        <p:spPr>
          <a:xfrm>
            <a:off x="4673600" y="1600201"/>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8" name="Shape 628"/>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29" name="Shape 629"/>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0" name="Shape 630"/>
          <p:cNvSpPr txBox="1">
            <a:spLocks noGrp="1"/>
          </p:cNvSpPr>
          <p:nvPr>
            <p:ph type="body" idx="3"/>
          </p:nvPr>
        </p:nvSpPr>
        <p:spPr>
          <a:xfrm>
            <a:off x="4673600" y="5646677"/>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1" name="Shape 631"/>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32" name="Shape 632"/>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633"/>
        <p:cNvGrpSpPr/>
        <p:nvPr/>
      </p:nvGrpSpPr>
      <p:grpSpPr>
        <a:xfrm>
          <a:off x="0" y="0"/>
          <a:ext cx="0" cy="0"/>
          <a:chOff x="0" y="0"/>
          <a:chExt cx="0" cy="0"/>
        </a:xfrm>
      </p:grpSpPr>
      <p:sp>
        <p:nvSpPr>
          <p:cNvPr id="634" name="Shape 634"/>
          <p:cNvSpPr>
            <a:spLocks noGrp="1"/>
          </p:cNvSpPr>
          <p:nvPr>
            <p:ph type="pic" idx="2"/>
          </p:nvPr>
        </p:nvSpPr>
        <p:spPr>
          <a:xfrm>
            <a:off x="4673600" y="3892047"/>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5" name="Shape 635"/>
          <p:cNvSpPr>
            <a:spLocks noGrp="1"/>
          </p:cNvSpPr>
          <p:nvPr>
            <p:ph type="pic" idx="3"/>
          </p:nvPr>
        </p:nvSpPr>
        <p:spPr>
          <a:xfrm>
            <a:off x="4673600" y="1600201"/>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6" name="Shape 636"/>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37" name="Shape 637"/>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Shape 638"/>
          <p:cNvSpPr txBox="1">
            <a:spLocks noGrp="1"/>
          </p:cNvSpPr>
          <p:nvPr>
            <p:ph type="body" idx="4"/>
          </p:nvPr>
        </p:nvSpPr>
        <p:spPr>
          <a:xfrm>
            <a:off x="4673600" y="5646677"/>
            <a:ext cx="4057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9" name="Shape 639"/>
          <p:cNvSpPr txBox="1">
            <a:spLocks noGrp="1"/>
          </p:cNvSpPr>
          <p:nvPr>
            <p:ph type="body" idx="5"/>
          </p:nvPr>
        </p:nvSpPr>
        <p:spPr>
          <a:xfrm>
            <a:off x="4673600" y="3354831"/>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0" name="Shape 64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41" name="Shape 64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642"/>
        <p:cNvGrpSpPr/>
        <p:nvPr/>
      </p:nvGrpSpPr>
      <p:grpSpPr>
        <a:xfrm>
          <a:off x="0" y="0"/>
          <a:ext cx="0" cy="0"/>
          <a:chOff x="0" y="0"/>
          <a:chExt cx="0" cy="0"/>
        </a:xfrm>
      </p:grpSpPr>
      <p:sp>
        <p:nvSpPr>
          <p:cNvPr id="643" name="Shape 643"/>
          <p:cNvSpPr>
            <a:spLocks noGrp="1"/>
          </p:cNvSpPr>
          <p:nvPr>
            <p:ph type="pic" idx="2"/>
          </p:nvPr>
        </p:nvSpPr>
        <p:spPr>
          <a:xfrm>
            <a:off x="4683120"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4" name="Shape 644"/>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45" name="Shape 645"/>
          <p:cNvSpPr txBox="1">
            <a:spLocks noGrp="1"/>
          </p:cNvSpPr>
          <p:nvPr>
            <p:ph type="body" idx="1"/>
          </p:nvPr>
        </p:nvSpPr>
        <p:spPr>
          <a:xfrm>
            <a:off x="4683120" y="5646677"/>
            <a:ext cx="4003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6" name="Shape 646"/>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7" name="Shape 647"/>
          <p:cNvSpPr txBox="1">
            <a:spLocks noGrp="1"/>
          </p:cNvSpPr>
          <p:nvPr>
            <p:ph type="body" idx="4"/>
          </p:nvPr>
        </p:nvSpPr>
        <p:spPr>
          <a:xfrm>
            <a:off x="304800" y="5646677"/>
            <a:ext cx="4225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8" name="Shape 648"/>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49" name="Shape 64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650"/>
        <p:cNvGrpSpPr/>
        <p:nvPr/>
      </p:nvGrpSpPr>
      <p:grpSpPr>
        <a:xfrm>
          <a:off x="0" y="0"/>
          <a:ext cx="0" cy="0"/>
          <a:chOff x="0" y="0"/>
          <a:chExt cx="0" cy="0"/>
        </a:xfrm>
      </p:grpSpPr>
      <p:sp>
        <p:nvSpPr>
          <p:cNvPr id="651" name="Shape 651"/>
          <p:cNvSpPr>
            <a:spLocks noGrp="1"/>
          </p:cNvSpPr>
          <p:nvPr>
            <p:ph type="pic" idx="2"/>
          </p:nvPr>
        </p:nvSpPr>
        <p:spPr>
          <a:xfrm>
            <a:off x="4530722"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2" name="Shape 652"/>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3" name="Shape 653"/>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4" name="Shape 654"/>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5" name="Shape 655"/>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56" name="Shape 656"/>
          <p:cNvSpPr txBox="1">
            <a:spLocks noGrp="1"/>
          </p:cNvSpPr>
          <p:nvPr>
            <p:ph type="body" idx="1"/>
          </p:nvPr>
        </p:nvSpPr>
        <p:spPr>
          <a:xfrm>
            <a:off x="4533898" y="5646677"/>
            <a:ext cx="41529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7" name="Shape 657"/>
          <p:cNvSpPr txBox="1">
            <a:spLocks noGrp="1"/>
          </p:cNvSpPr>
          <p:nvPr>
            <p:ph type="body" idx="6"/>
          </p:nvPr>
        </p:nvSpPr>
        <p:spPr>
          <a:xfrm>
            <a:off x="304800" y="5646677"/>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8" name="Shape 658"/>
          <p:cNvSpPr txBox="1">
            <a:spLocks noGrp="1"/>
          </p:cNvSpPr>
          <p:nvPr>
            <p:ph type="body" idx="7"/>
          </p:nvPr>
        </p:nvSpPr>
        <p:spPr>
          <a:xfrm>
            <a:off x="4530722" y="3354831"/>
            <a:ext cx="4156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9" name="Shape 659"/>
          <p:cNvSpPr txBox="1">
            <a:spLocks noGrp="1"/>
          </p:cNvSpPr>
          <p:nvPr>
            <p:ph type="body" idx="8"/>
          </p:nvPr>
        </p:nvSpPr>
        <p:spPr>
          <a:xfrm>
            <a:off x="304801" y="3354831"/>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0" name="Shape 66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61" name="Shape 66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9" name="Shape 69"/>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 name="Shape 70"/>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1" name="Shape 71"/>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508000" marR="0" lvl="0" indent="-1651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2" name="Shape 72"/>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662"/>
        <p:cNvGrpSpPr/>
        <p:nvPr/>
      </p:nvGrpSpPr>
      <p:grpSpPr>
        <a:xfrm>
          <a:off x="0" y="0"/>
          <a:ext cx="0" cy="0"/>
          <a:chOff x="0" y="0"/>
          <a:chExt cx="0" cy="0"/>
        </a:xfrm>
      </p:grpSpPr>
      <p:sp>
        <p:nvSpPr>
          <p:cNvPr id="663" name="Shape 663"/>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664" name="Shape 664"/>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665" name="Shape 665"/>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666" name="Shape 666"/>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667" name="Shape 667"/>
          <p:cNvSpPr/>
          <p:nvPr/>
        </p:nvSpPr>
        <p:spPr>
          <a:xfrm>
            <a:off x="152400" y="2286000"/>
            <a:ext cx="8833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668" name="Shape 668"/>
          <p:cNvSpPr/>
          <p:nvPr/>
        </p:nvSpPr>
        <p:spPr>
          <a:xfrm>
            <a:off x="155448" y="142352"/>
            <a:ext cx="8833200" cy="21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669" name="Shape 669"/>
          <p:cNvSpPr txBox="1">
            <a:spLocks noGrp="1"/>
          </p:cNvSpPr>
          <p:nvPr>
            <p:ph type="body" idx="1"/>
          </p:nvPr>
        </p:nvSpPr>
        <p:spPr>
          <a:xfrm>
            <a:off x="1368426" y="2743200"/>
            <a:ext cx="6480300" cy="1673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Lucida Sans"/>
                <a:ea typeface="Lucida Sans"/>
                <a:cs typeface="Lucida Sans"/>
                <a:sym typeface="Lucida Sans"/>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9"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670" name="Shape 670"/>
          <p:cNvSpPr/>
          <p:nvPr/>
        </p:nvSpPr>
        <p:spPr>
          <a:xfrm>
            <a:off x="146304" y="6391656"/>
            <a:ext cx="8833200" cy="3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671" name="Shape 671"/>
          <p:cNvSpPr/>
          <p:nvPr/>
        </p:nvSpPr>
        <p:spPr>
          <a:xfrm>
            <a:off x="152400" y="152400"/>
            <a:ext cx="8833200" cy="65472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672" name="Shape 672"/>
          <p:cNvSpPr txBox="1">
            <a:spLocks noGrp="1"/>
          </p:cNvSpPr>
          <p:nvPr>
            <p:ph type="ftr" idx="11"/>
          </p:nvPr>
        </p:nvSpPr>
        <p:spPr>
          <a:xfrm>
            <a:off x="304800" y="6410848"/>
            <a:ext cx="3581400" cy="365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sp>
        <p:nvSpPr>
          <p:cNvPr id="673" name="Shape 673"/>
          <p:cNvSpPr txBox="1">
            <a:spLocks noGrp="1"/>
          </p:cNvSpPr>
          <p:nvPr>
            <p:ph type="dt" idx="10"/>
          </p:nvPr>
        </p:nvSpPr>
        <p:spPr>
          <a:xfrm>
            <a:off x="5791200" y="6404984"/>
            <a:ext cx="3045000" cy="3657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cxnSp>
        <p:nvCxnSpPr>
          <p:cNvPr id="674" name="Shape 674"/>
          <p:cNvCxnSpPr/>
          <p:nvPr/>
        </p:nvCxnSpPr>
        <p:spPr>
          <a:xfrm>
            <a:off x="152400" y="2438400"/>
            <a:ext cx="8833200" cy="0"/>
          </a:xfrm>
          <a:prstGeom prst="straightConnector1">
            <a:avLst/>
          </a:prstGeom>
          <a:noFill/>
          <a:ln w="11425" cap="flat" cmpd="sng">
            <a:solidFill>
              <a:srgbClr val="7A9798"/>
            </a:solidFill>
            <a:prstDash val="dash"/>
            <a:round/>
            <a:headEnd type="none" w="sm" len="sm"/>
            <a:tailEnd type="none" w="sm" len="sm"/>
          </a:ln>
        </p:spPr>
      </p:cxnSp>
      <p:sp>
        <p:nvSpPr>
          <p:cNvPr id="675" name="Shape 675"/>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76" name="Shape 676"/>
          <p:cNvSpPr/>
          <p:nvPr/>
        </p:nvSpPr>
        <p:spPr>
          <a:xfrm>
            <a:off x="4361688" y="2209800"/>
            <a:ext cx="420600" cy="4206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77" name="Shape 677"/>
          <p:cNvSpPr txBox="1">
            <a:spLocks noGrp="1"/>
          </p:cNvSpPr>
          <p:nvPr>
            <p:ph type="sldNum" idx="12"/>
          </p:nvPr>
        </p:nvSpPr>
        <p:spPr>
          <a:xfrm>
            <a:off x="4343400" y="2199450"/>
            <a:ext cx="457200" cy="4413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9pPr>
          </a:lstStyle>
          <a:p>
            <a:pPr marL="0" lvl="0" indent="0">
              <a:spcBef>
                <a:spcPts val="0"/>
              </a:spcBef>
              <a:spcAft>
                <a:spcPts val="0"/>
              </a:spcAft>
              <a:buNone/>
            </a:pPr>
            <a:fld id="{00000000-1234-1234-1234-123412341234}" type="slidenum">
              <a:rPr lang="en-US"/>
              <a:t>‹#›</a:t>
            </a:fld>
            <a:endParaRPr/>
          </a:p>
        </p:txBody>
      </p:sp>
      <p:sp>
        <p:nvSpPr>
          <p:cNvPr id="678" name="Shape 678"/>
          <p:cNvSpPr txBox="1">
            <a:spLocks noGrp="1"/>
          </p:cNvSpPr>
          <p:nvPr>
            <p:ph type="title"/>
          </p:nvPr>
        </p:nvSpPr>
        <p:spPr>
          <a:xfrm>
            <a:off x="722313" y="533400"/>
            <a:ext cx="7772400" cy="1524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682"/>
        <p:cNvGrpSpPr/>
        <p:nvPr/>
      </p:nvGrpSpPr>
      <p:grpSpPr>
        <a:xfrm>
          <a:off x="0" y="0"/>
          <a:ext cx="0" cy="0"/>
          <a:chOff x="0" y="0"/>
          <a:chExt cx="0" cy="0"/>
        </a:xfrm>
      </p:grpSpPr>
      <p:sp>
        <p:nvSpPr>
          <p:cNvPr id="683" name="Shape 683"/>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4" name="Shape 684"/>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85" name="Shape 685"/>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6" name="Shape 686"/>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7" name="Shape 68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88" name="Shape 688"/>
          <p:cNvPicPr preferRelativeResize="0"/>
          <p:nvPr/>
        </p:nvPicPr>
        <p:blipFill rotWithShape="1">
          <a:blip r:embed="rId2">
            <a:alphaModFix/>
          </a:blip>
          <a:srcRect/>
          <a:stretch/>
        </p:blipFill>
        <p:spPr>
          <a:xfrm>
            <a:off x="304800" y="6503298"/>
            <a:ext cx="1746500" cy="164201"/>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689"/>
        <p:cNvGrpSpPr/>
        <p:nvPr/>
      </p:nvGrpSpPr>
      <p:grpSpPr>
        <a:xfrm>
          <a:off x="0" y="0"/>
          <a:ext cx="0" cy="0"/>
          <a:chOff x="0" y="0"/>
          <a:chExt cx="0" cy="0"/>
        </a:xfrm>
      </p:grpSpPr>
      <p:sp>
        <p:nvSpPr>
          <p:cNvPr id="690" name="Shape 690"/>
          <p:cNvSpPr txBox="1">
            <a:spLocks noGrp="1"/>
          </p:cNvSpPr>
          <p:nvPr>
            <p:ph type="ctrTitle"/>
          </p:nvPr>
        </p:nvSpPr>
        <p:spPr>
          <a:xfrm>
            <a:off x="219319"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91" name="Shape 691"/>
          <p:cNvSpPr txBox="1">
            <a:spLocks noGrp="1"/>
          </p:cNvSpPr>
          <p:nvPr>
            <p:ph type="subTitle" idx="1"/>
          </p:nvPr>
        </p:nvSpPr>
        <p:spPr>
          <a:xfrm>
            <a:off x="219320" y="3832458"/>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92" name="Shape 692"/>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93" name="Shape 693"/>
          <p:cNvPicPr preferRelativeResize="0"/>
          <p:nvPr/>
        </p:nvPicPr>
        <p:blipFill rotWithShape="1">
          <a:blip r:embed="rId2">
            <a:alphaModFix/>
          </a:blip>
          <a:srcRect/>
          <a:stretch/>
        </p:blipFill>
        <p:spPr>
          <a:xfrm>
            <a:off x="304801" y="394130"/>
            <a:ext cx="2235200" cy="210147"/>
          </a:xfrm>
          <a:prstGeom prst="rect">
            <a:avLst/>
          </a:prstGeom>
          <a:noFill/>
          <a:ln>
            <a:noFill/>
          </a:ln>
        </p:spPr>
      </p:pic>
      <p:pic>
        <p:nvPicPr>
          <p:cNvPr id="694" name="Shape 694"/>
          <p:cNvPicPr preferRelativeResize="0"/>
          <p:nvPr/>
        </p:nvPicPr>
        <p:blipFill rotWithShape="1">
          <a:blip r:embed="rId3">
            <a:alphaModFix/>
          </a:blip>
          <a:srcRect/>
          <a:stretch/>
        </p:blipFill>
        <p:spPr>
          <a:xfrm>
            <a:off x="304800" y="5840889"/>
            <a:ext cx="1313901" cy="50800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695"/>
        <p:cNvGrpSpPr/>
        <p:nvPr/>
      </p:nvGrpSpPr>
      <p:grpSpPr>
        <a:xfrm>
          <a:off x="0" y="0"/>
          <a:ext cx="0" cy="0"/>
          <a:chOff x="0" y="0"/>
          <a:chExt cx="0" cy="0"/>
        </a:xfrm>
      </p:grpSpPr>
      <p:sp>
        <p:nvSpPr>
          <p:cNvPr id="696" name="Shape 696"/>
          <p:cNvSpPr/>
          <p:nvPr/>
        </p:nvSpPr>
        <p:spPr>
          <a:xfrm>
            <a:off x="0" y="0"/>
            <a:ext cx="9144000" cy="6858000"/>
          </a:xfrm>
          <a:prstGeom prst="rect">
            <a:avLst/>
          </a:prstGeom>
          <a:solidFill>
            <a:srgbClr val="1C9963"/>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7" name="Shape 697"/>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698" name="Shape 698"/>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699" name="Shape 699"/>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700" name="Shape 700"/>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701" name="Shape 701"/>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702" name="Shape 702"/>
          <p:cNvPicPr preferRelativeResize="0"/>
          <p:nvPr/>
        </p:nvPicPr>
        <p:blipFill rotWithShape="1">
          <a:blip r:embed="rId2">
            <a:alphaModFix/>
          </a:blip>
          <a:srcRect/>
          <a:stretch/>
        </p:blipFill>
        <p:spPr>
          <a:xfrm>
            <a:off x="304815" y="394130"/>
            <a:ext cx="2235200" cy="210147"/>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703"/>
        <p:cNvGrpSpPr/>
        <p:nvPr/>
      </p:nvGrpSpPr>
      <p:grpSpPr>
        <a:xfrm>
          <a:off x="0" y="0"/>
          <a:ext cx="0" cy="0"/>
          <a:chOff x="0" y="0"/>
          <a:chExt cx="0" cy="0"/>
        </a:xfrm>
      </p:grpSpPr>
      <p:sp>
        <p:nvSpPr>
          <p:cNvPr id="704" name="Shape 704"/>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05" name="Shape 705"/>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6" name="Shape 706"/>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7" name="Shape 707"/>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88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08" name="Shape 708"/>
          <p:cNvPicPr preferRelativeResize="0"/>
          <p:nvPr/>
        </p:nvPicPr>
        <p:blipFill rotWithShape="1">
          <a:blip r:embed="rId2">
            <a:alphaModFix/>
          </a:blip>
          <a:srcRect/>
          <a:stretch/>
        </p:blipFill>
        <p:spPr>
          <a:xfrm>
            <a:off x="304801" y="394130"/>
            <a:ext cx="2235200" cy="210147"/>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709"/>
        <p:cNvGrpSpPr/>
        <p:nvPr/>
      </p:nvGrpSpPr>
      <p:grpSpPr>
        <a:xfrm>
          <a:off x="0" y="0"/>
          <a:ext cx="0" cy="0"/>
          <a:chOff x="0" y="0"/>
          <a:chExt cx="0" cy="0"/>
        </a:xfrm>
      </p:grpSpPr>
      <p:sp>
        <p:nvSpPr>
          <p:cNvPr id="710" name="Shape 710"/>
          <p:cNvSpPr txBox="1">
            <a:spLocks noGrp="1"/>
          </p:cNvSpPr>
          <p:nvPr>
            <p:ph type="ctrTitle"/>
          </p:nvPr>
        </p:nvSpPr>
        <p:spPr>
          <a:xfrm>
            <a:off x="219319"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11" name="Shape 711"/>
          <p:cNvSpPr txBox="1">
            <a:spLocks noGrp="1"/>
          </p:cNvSpPr>
          <p:nvPr>
            <p:ph type="subTitle" idx="1"/>
          </p:nvPr>
        </p:nvSpPr>
        <p:spPr>
          <a:xfrm>
            <a:off x="219316" y="3832458"/>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Arial"/>
                <a:ea typeface="Arial"/>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12" name="Shape 712"/>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3" name="Shape 713"/>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1905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14" name="Shape 714"/>
          <p:cNvPicPr preferRelativeResize="0"/>
          <p:nvPr/>
        </p:nvPicPr>
        <p:blipFill rotWithShape="1">
          <a:blip r:embed="rId2">
            <a:alphaModFix/>
          </a:blip>
          <a:srcRect/>
          <a:stretch/>
        </p:blipFill>
        <p:spPr>
          <a:xfrm>
            <a:off x="304801" y="394130"/>
            <a:ext cx="2235200" cy="210147"/>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15"/>
        <p:cNvGrpSpPr/>
        <p:nvPr/>
      </p:nvGrpSpPr>
      <p:grpSpPr>
        <a:xfrm>
          <a:off x="0" y="0"/>
          <a:ext cx="0" cy="0"/>
          <a:chOff x="0" y="0"/>
          <a:chExt cx="0" cy="0"/>
        </a:xfrm>
      </p:grpSpPr>
      <p:sp>
        <p:nvSpPr>
          <p:cNvPr id="716" name="Shape 716"/>
          <p:cNvSpPr/>
          <p:nvPr/>
        </p:nvSpPr>
        <p:spPr>
          <a:xfrm>
            <a:off x="0" y="0"/>
            <a:ext cx="9144000" cy="6858000"/>
          </a:xfrm>
          <a:prstGeom prst="rect">
            <a:avLst/>
          </a:prstGeom>
          <a:solidFill>
            <a:srgbClr val="464646"/>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7" name="Shape 717"/>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718" name="Shape 718"/>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719" name="Shape 719"/>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720" name="Shape 720"/>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721" name="Shape 721"/>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722" name="Shape 722"/>
          <p:cNvPicPr preferRelativeResize="0"/>
          <p:nvPr/>
        </p:nvPicPr>
        <p:blipFill rotWithShape="1">
          <a:blip r:embed="rId2">
            <a:alphaModFix/>
          </a:blip>
          <a:srcRect/>
          <a:stretch/>
        </p:blipFill>
        <p:spPr>
          <a:xfrm>
            <a:off x="304815" y="394130"/>
            <a:ext cx="2235200" cy="210147"/>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723"/>
        <p:cNvGrpSpPr/>
        <p:nvPr/>
      </p:nvGrpSpPr>
      <p:grpSpPr>
        <a:xfrm>
          <a:off x="0" y="0"/>
          <a:ext cx="0" cy="0"/>
          <a:chOff x="0" y="0"/>
          <a:chExt cx="0" cy="0"/>
        </a:xfrm>
      </p:grpSpPr>
      <p:sp>
        <p:nvSpPr>
          <p:cNvPr id="724" name="Shape 724"/>
          <p:cNvSpPr/>
          <p:nvPr/>
        </p:nvSpPr>
        <p:spPr>
          <a:xfrm>
            <a:off x="0" y="0"/>
            <a:ext cx="9144000" cy="6858000"/>
          </a:xfrm>
          <a:prstGeom prst="rect">
            <a:avLst/>
          </a:prstGeom>
          <a:solidFill>
            <a:srgbClr val="A9B0AC"/>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5" name="Shape 725"/>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726" name="Shape 726"/>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727" name="Shape 727"/>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728" name="Shape 728"/>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729" name="Shape 729"/>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730" name="Shape 730"/>
          <p:cNvPicPr preferRelativeResize="0"/>
          <p:nvPr/>
        </p:nvPicPr>
        <p:blipFill rotWithShape="1">
          <a:blip r:embed="rId2">
            <a:alphaModFix/>
          </a:blip>
          <a:srcRect/>
          <a:stretch/>
        </p:blipFill>
        <p:spPr>
          <a:xfrm>
            <a:off x="304815" y="394130"/>
            <a:ext cx="2235200" cy="210147"/>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731"/>
        <p:cNvGrpSpPr/>
        <p:nvPr/>
      </p:nvGrpSpPr>
      <p:grpSpPr>
        <a:xfrm>
          <a:off x="0" y="0"/>
          <a:ext cx="0" cy="0"/>
          <a:chOff x="0" y="0"/>
          <a:chExt cx="0" cy="0"/>
        </a:xfrm>
      </p:grpSpPr>
      <p:sp>
        <p:nvSpPr>
          <p:cNvPr id="732" name="Shape 732"/>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33" name="Shape 73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Shape 73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735" name="Shape 735"/>
          <p:cNvPicPr preferRelativeResize="0"/>
          <p:nvPr/>
        </p:nvPicPr>
        <p:blipFill rotWithShape="1">
          <a:blip r:embed="rId2">
            <a:alphaModFix/>
          </a:blip>
          <a:srcRect/>
          <a:stretch/>
        </p:blipFill>
        <p:spPr>
          <a:xfrm>
            <a:off x="304800" y="6503298"/>
            <a:ext cx="1746500" cy="164201"/>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736"/>
        <p:cNvGrpSpPr/>
        <p:nvPr/>
      </p:nvGrpSpPr>
      <p:grpSpPr>
        <a:xfrm>
          <a:off x="0" y="0"/>
          <a:ext cx="0" cy="0"/>
          <a:chOff x="0" y="0"/>
          <a:chExt cx="0" cy="0"/>
        </a:xfrm>
      </p:grpSpPr>
      <p:sp>
        <p:nvSpPr>
          <p:cNvPr id="737" name="Shape 737"/>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8" name="Shape 738"/>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rial"/>
                <a:ea typeface="Arial"/>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39" name="Shape 73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0" name="Shape 74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Arial"/>
                <a:ea typeface="Arial"/>
                <a:cs typeface="Arial"/>
                <a:sym typeface="Arial"/>
              </a:rPr>
              <a:t>‹#›</a:t>
            </a:fld>
            <a:r>
              <a:rPr lang="en-US" sz="1000" b="0" i="0" u="none" strike="noStrike" cap="none">
                <a:solidFill>
                  <a:srgbClr val="50514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741" name="Shape 741"/>
          <p:cNvPicPr preferRelativeResize="0"/>
          <p:nvPr/>
        </p:nvPicPr>
        <p:blipFill rotWithShape="1">
          <a:blip r:embed="rId2">
            <a:alphaModFix/>
          </a:blip>
          <a:srcRect/>
          <a:stretch/>
        </p:blipFill>
        <p:spPr>
          <a:xfrm>
            <a:off x="304800" y="6503298"/>
            <a:ext cx="1746500" cy="1642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heme" Target="../theme/theme3.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theme" Target="../theme/theme4.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theme" Target="../theme/theme5.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theme" Target="../theme/theme6.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 name="Shape 1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0" name="Shape 17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29" name="Shape 32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05" name="Shape 50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81" name="Shape 68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5"/>
        <p:cNvGrpSpPr/>
        <p:nvPr/>
      </p:nvGrpSpPr>
      <p:grpSpPr>
        <a:xfrm>
          <a:off x="0" y="0"/>
          <a:ext cx="0" cy="0"/>
          <a:chOff x="0" y="0"/>
          <a:chExt cx="0" cy="0"/>
        </a:xfrm>
      </p:grpSpPr>
      <p:sp>
        <p:nvSpPr>
          <p:cNvPr id="816" name="Shape 8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17" name="Shape 81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91.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9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s://achievethecore.org/" TargetMode="External"/><Relationship Id="rId2" Type="http://schemas.openxmlformats.org/officeDocument/2006/relationships/notesSlide" Target="../notesSlides/notesSlide20.xml"/><Relationship Id="rId1" Type="http://schemas.openxmlformats.org/officeDocument/2006/relationships/slideLayout" Target="../slideLayouts/slideLayout9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9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91.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45.xml"/><Relationship Id="rId4" Type="http://schemas.openxmlformats.org/officeDocument/2006/relationships/hyperlink" Target="http://www.achievethecore.org/ca-signup"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achievethecore.org/educators-taking-actio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register.gotowebinar.com/register/1958361441732587779" TargetMode="External"/><Relationship Id="rId2" Type="http://schemas.openxmlformats.org/officeDocument/2006/relationships/notesSlide" Target="../notesSlides/notesSlide37.xml"/><Relationship Id="rId1" Type="http://schemas.openxmlformats.org/officeDocument/2006/relationships/slideLayout" Target="../slideLayouts/slideLayout45.xml"/><Relationship Id="rId4" Type="http://schemas.openxmlformats.org/officeDocument/2006/relationships/hyperlink" Target="https://attendee.gotowebinar.com/register/8508311637580332547"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hyperlink" Target="http://www.achievethecore.org" TargetMode="External"/><Relationship Id="rId4" Type="http://schemas.openxmlformats.org/officeDocument/2006/relationships/hyperlink" Target="http://www.achievethecore.org/ca-signu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Shape 988"/>
          <p:cNvSpPr txBox="1"/>
          <p:nvPr/>
        </p:nvSpPr>
        <p:spPr>
          <a:xfrm>
            <a:off x="-2518771" y="5036553"/>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989" name="Shape 989"/>
          <p:cNvSpPr txBox="1">
            <a:spLocks noGrp="1"/>
          </p:cNvSpPr>
          <p:nvPr>
            <p:ph type="ctrTitle"/>
          </p:nvPr>
        </p:nvSpPr>
        <p:spPr>
          <a:xfrm>
            <a:off x="219325" y="2099203"/>
            <a:ext cx="8619900" cy="17334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750"/>
              <a:buFont typeface="Arial"/>
              <a:buNone/>
            </a:pPr>
            <a:r>
              <a:rPr lang="en-US" sz="3000" b="1">
                <a:solidFill>
                  <a:srgbClr val="575757"/>
                </a:solidFill>
              </a:rPr>
              <a:t>Collaborative Learning with Math Mini-Assessments</a:t>
            </a:r>
            <a:endParaRPr/>
          </a:p>
          <a:p>
            <a:pPr marL="0" marR="0" lvl="0" indent="0" algn="l" rtl="0">
              <a:lnSpc>
                <a:spcPct val="100000"/>
              </a:lnSpc>
              <a:spcBef>
                <a:spcPts val="0"/>
              </a:spcBef>
              <a:spcAft>
                <a:spcPts val="0"/>
              </a:spcAft>
              <a:buClr>
                <a:srgbClr val="50514F"/>
              </a:buClr>
              <a:buSzPts val="700"/>
              <a:buFont typeface="Allerta"/>
              <a:buNone/>
            </a:pPr>
            <a:endParaRPr sz="2800" b="0" i="0" u="none" strike="noStrike" cap="none">
              <a:solidFill>
                <a:srgbClr val="50514F"/>
              </a:solidFill>
              <a:latin typeface="Lucida Sans"/>
              <a:ea typeface="Lucida Sans"/>
              <a:cs typeface="Lucida Sans"/>
              <a:sym typeface="Lucida Sans"/>
            </a:endParaRPr>
          </a:p>
        </p:txBody>
      </p:sp>
      <p:sp>
        <p:nvSpPr>
          <p:cNvPr id="990" name="Shape 990"/>
          <p:cNvSpPr txBox="1">
            <a:spLocks noGrp="1"/>
          </p:cNvSpPr>
          <p:nvPr>
            <p:ph type="subTitle" idx="1"/>
          </p:nvPr>
        </p:nvSpPr>
        <p:spPr>
          <a:xfrm>
            <a:off x="219318" y="3451457"/>
            <a:ext cx="8619900" cy="7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500"/>
              <a:buFont typeface="Arial"/>
              <a:buNone/>
            </a:pPr>
            <a:r>
              <a:rPr lang="en-US" sz="2000" b="0" i="0" u="none" strike="noStrike" cap="none">
                <a:solidFill>
                  <a:srgbClr val="575757"/>
                </a:solidFill>
                <a:latin typeface="Lucida Sans"/>
                <a:ea typeface="Lucida Sans"/>
                <a:cs typeface="Lucida Sans"/>
                <a:sym typeface="Lucida Sans"/>
              </a:rPr>
              <a:t>Core Advocates Monthly Webinar</a:t>
            </a:r>
            <a:endParaRPr/>
          </a:p>
          <a:p>
            <a:pPr marL="0" marR="0" lvl="0" indent="0" algn="l" rtl="0">
              <a:lnSpc>
                <a:spcPct val="100000"/>
              </a:lnSpc>
              <a:spcBef>
                <a:spcPts val="400"/>
              </a:spcBef>
              <a:spcAft>
                <a:spcPts val="0"/>
              </a:spcAft>
              <a:buClr>
                <a:srgbClr val="595959"/>
              </a:buClr>
              <a:buSzPts val="500"/>
              <a:buFont typeface="Arial"/>
              <a:buNone/>
            </a:pPr>
            <a:r>
              <a:rPr lang="en-US">
                <a:solidFill>
                  <a:srgbClr val="575757"/>
                </a:solidFill>
              </a:rPr>
              <a:t>June 6, 2018</a:t>
            </a:r>
            <a:endParaRPr/>
          </a:p>
        </p:txBody>
      </p:sp>
      <p:sp>
        <p:nvSpPr>
          <p:cNvPr id="991" name="Shape 991"/>
          <p:cNvSpPr txBox="1"/>
          <p:nvPr/>
        </p:nvSpPr>
        <p:spPr>
          <a:xfrm>
            <a:off x="3695325" y="5448550"/>
            <a:ext cx="5238900" cy="901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450"/>
              <a:buFont typeface="Calibri"/>
              <a:buNone/>
            </a:pPr>
            <a:r>
              <a:rPr lang="en-US" sz="1800" b="0" i="0" u="none" strike="noStrike" cap="none">
                <a:solidFill>
                  <a:srgbClr val="575757"/>
                </a:solidFill>
                <a:latin typeface="Lucida Sans"/>
                <a:ea typeface="Lucida Sans"/>
                <a:cs typeface="Lucida Sans"/>
                <a:sym typeface="Lucida Sans"/>
              </a:rPr>
              <a:t>The webinar will begin shortly. You may wish to download the handouts (check the tab on your webinar control panel) while you wait.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Shape 1052"/>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rgbClr val="3F3F39"/>
              </a:buClr>
              <a:buSzPts val="700"/>
              <a:buFont typeface="Allerta"/>
              <a:buNone/>
            </a:pPr>
            <a:r>
              <a:rPr lang="en-US" sz="2800">
                <a:solidFill>
                  <a:srgbClr val="666666"/>
                </a:solidFill>
                <a:latin typeface="Lucida Sans"/>
                <a:ea typeface="Lucida Sans"/>
                <a:cs typeface="Lucida Sans"/>
                <a:sym typeface="Lucida Sans"/>
              </a:rPr>
              <a:t>The CCSS Requires Three Shifts in Mathematics</a:t>
            </a:r>
            <a:endParaRPr/>
          </a:p>
        </p:txBody>
      </p:sp>
      <p:sp>
        <p:nvSpPr>
          <p:cNvPr id="1053" name="Shape 1053"/>
          <p:cNvSpPr txBox="1">
            <a:spLocks noGrp="1"/>
          </p:cNvSpPr>
          <p:nvPr>
            <p:ph type="body" idx="1"/>
          </p:nvPr>
        </p:nvSpPr>
        <p:spPr>
          <a:xfrm>
            <a:off x="1414875" y="1570950"/>
            <a:ext cx="7309800" cy="45261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3F3F39"/>
              </a:buClr>
              <a:buSzPts val="2400"/>
              <a:buFont typeface="Arial"/>
              <a:buNone/>
            </a:pPr>
            <a:endParaRPr sz="2400" b="1">
              <a:solidFill>
                <a:srgbClr val="3F3F39"/>
              </a:solidFill>
              <a:latin typeface="Lucida Sans"/>
              <a:ea typeface="Lucida Sans"/>
              <a:cs typeface="Lucida Sans"/>
              <a:sym typeface="Lucida Sans"/>
            </a:endParaRPr>
          </a:p>
          <a:p>
            <a:pPr marL="342900" lvl="0" indent="-342900" rtl="0">
              <a:spcBef>
                <a:spcPts val="480"/>
              </a:spcBef>
              <a:spcAft>
                <a:spcPts val="0"/>
              </a:spcAft>
              <a:buClr>
                <a:srgbClr val="50524F"/>
              </a:buClr>
              <a:buSzPts val="2400"/>
              <a:buAutoNum type="arabicPeriod"/>
            </a:pPr>
            <a:r>
              <a:rPr lang="en-US" b="1">
                <a:solidFill>
                  <a:srgbClr val="666666"/>
                </a:solidFill>
                <a:latin typeface="Lucida Sans"/>
                <a:ea typeface="Lucida Sans"/>
                <a:cs typeface="Lucida Sans"/>
                <a:sym typeface="Lucida Sans"/>
              </a:rPr>
              <a:t>Focus</a:t>
            </a:r>
            <a:r>
              <a:rPr lang="en-US">
                <a:solidFill>
                  <a:srgbClr val="666666"/>
                </a:solidFill>
                <a:latin typeface="Lucida Sans"/>
                <a:ea typeface="Lucida Sans"/>
                <a:cs typeface="Lucida Sans"/>
                <a:sym typeface="Lucida Sans"/>
              </a:rPr>
              <a:t> strongly where the standards focus.</a:t>
            </a:r>
            <a:endParaRPr>
              <a:solidFill>
                <a:srgbClr val="666666"/>
              </a:solidFill>
              <a:latin typeface="Lucida Sans"/>
              <a:ea typeface="Lucida Sans"/>
              <a:cs typeface="Lucida Sans"/>
              <a:sym typeface="Lucida Sans"/>
            </a:endParaRPr>
          </a:p>
          <a:p>
            <a:pPr marL="342900" lvl="0" indent="-190500" rtl="0">
              <a:spcBef>
                <a:spcPts val="0"/>
              </a:spcBef>
              <a:spcAft>
                <a:spcPts val="0"/>
              </a:spcAft>
              <a:buNone/>
            </a:pPr>
            <a:endParaRPr>
              <a:solidFill>
                <a:srgbClr val="666666"/>
              </a:solidFill>
              <a:latin typeface="Lucida Sans"/>
              <a:ea typeface="Lucida Sans"/>
              <a:cs typeface="Lucida Sans"/>
              <a:sym typeface="Lucida Sans"/>
            </a:endParaRPr>
          </a:p>
          <a:p>
            <a:pPr marL="342900" lvl="0" indent="-190500" rtl="0">
              <a:spcBef>
                <a:spcPts val="0"/>
              </a:spcBef>
              <a:spcAft>
                <a:spcPts val="0"/>
              </a:spcAft>
              <a:buClr>
                <a:srgbClr val="3F3F39"/>
              </a:buClr>
              <a:buSzPts val="2400"/>
              <a:buFont typeface="Arial"/>
              <a:buNone/>
            </a:pPr>
            <a:endParaRPr>
              <a:solidFill>
                <a:srgbClr val="666666"/>
              </a:solidFill>
              <a:latin typeface="Lucida Sans"/>
              <a:ea typeface="Lucida Sans"/>
              <a:cs typeface="Lucida Sans"/>
              <a:sym typeface="Lucida Sans"/>
            </a:endParaRPr>
          </a:p>
          <a:p>
            <a:pPr marL="342900" lvl="0" indent="-342900" rtl="0">
              <a:spcBef>
                <a:spcPts val="480"/>
              </a:spcBef>
              <a:spcAft>
                <a:spcPts val="0"/>
              </a:spcAft>
              <a:buClr>
                <a:srgbClr val="50524F"/>
              </a:buClr>
              <a:buSzPts val="2400"/>
              <a:buAutoNum type="arabicPeriod"/>
            </a:pPr>
            <a:r>
              <a:rPr lang="en-US" b="1">
                <a:solidFill>
                  <a:srgbClr val="666666"/>
                </a:solidFill>
                <a:latin typeface="Lucida Sans"/>
                <a:ea typeface="Lucida Sans"/>
                <a:cs typeface="Lucida Sans"/>
                <a:sym typeface="Lucida Sans"/>
              </a:rPr>
              <a:t>Coherence</a:t>
            </a:r>
            <a:r>
              <a:rPr lang="en-US">
                <a:solidFill>
                  <a:srgbClr val="666666"/>
                </a:solidFill>
                <a:latin typeface="Lucida Sans"/>
                <a:ea typeface="Lucida Sans"/>
                <a:cs typeface="Lucida Sans"/>
                <a:sym typeface="Lucida Sans"/>
              </a:rPr>
              <a:t>: Think across grades and link to major topics within grades.</a:t>
            </a:r>
            <a:endParaRPr>
              <a:solidFill>
                <a:srgbClr val="666666"/>
              </a:solidFill>
              <a:latin typeface="Lucida Sans"/>
              <a:ea typeface="Lucida Sans"/>
              <a:cs typeface="Lucida Sans"/>
              <a:sym typeface="Lucida Sans"/>
            </a:endParaRPr>
          </a:p>
          <a:p>
            <a:pPr marL="342900" lvl="0" indent="-190500" rtl="0">
              <a:spcBef>
                <a:spcPts val="480"/>
              </a:spcBef>
              <a:spcAft>
                <a:spcPts val="0"/>
              </a:spcAft>
              <a:buClr>
                <a:srgbClr val="3F3F39"/>
              </a:buClr>
              <a:buSzPts val="2400"/>
              <a:buFont typeface="Arial"/>
              <a:buNone/>
            </a:pPr>
            <a:endParaRPr>
              <a:solidFill>
                <a:srgbClr val="666666"/>
              </a:solidFill>
              <a:latin typeface="Lucida Sans"/>
              <a:ea typeface="Lucida Sans"/>
              <a:cs typeface="Lucida Sans"/>
              <a:sym typeface="Lucida Sans"/>
            </a:endParaRPr>
          </a:p>
          <a:p>
            <a:pPr marL="342900" lvl="0" indent="-342900" rtl="0">
              <a:spcBef>
                <a:spcPts val="480"/>
              </a:spcBef>
              <a:spcAft>
                <a:spcPts val="0"/>
              </a:spcAft>
              <a:buClr>
                <a:srgbClr val="50524F"/>
              </a:buClr>
              <a:buSzPts val="2400"/>
              <a:buAutoNum type="arabicPeriod"/>
            </a:pPr>
            <a:r>
              <a:rPr lang="en-US" b="1">
                <a:solidFill>
                  <a:srgbClr val="666666"/>
                </a:solidFill>
                <a:latin typeface="Lucida Sans"/>
                <a:ea typeface="Lucida Sans"/>
                <a:cs typeface="Lucida Sans"/>
                <a:sym typeface="Lucida Sans"/>
              </a:rPr>
              <a:t>Rigor</a:t>
            </a:r>
            <a:r>
              <a:rPr lang="en-US">
                <a:solidFill>
                  <a:srgbClr val="666666"/>
                </a:solidFill>
                <a:latin typeface="Lucida Sans"/>
                <a:ea typeface="Lucida Sans"/>
                <a:cs typeface="Lucida Sans"/>
                <a:sym typeface="Lucida Sans"/>
              </a:rPr>
              <a:t>: In major topics, pursue conceptual understanding, procedural skill and fluency, and application with equal intensity.</a:t>
            </a:r>
            <a:endParaRPr/>
          </a:p>
        </p:txBody>
      </p:sp>
      <p:pic>
        <p:nvPicPr>
          <p:cNvPr id="1054" name="Shape 1054"/>
          <p:cNvPicPr preferRelativeResize="0"/>
          <p:nvPr/>
        </p:nvPicPr>
        <p:blipFill rotWithShape="1">
          <a:blip r:embed="rId3">
            <a:alphaModFix/>
          </a:blip>
          <a:srcRect/>
          <a:stretch/>
        </p:blipFill>
        <p:spPr>
          <a:xfrm>
            <a:off x="419356" y="2881974"/>
            <a:ext cx="919331" cy="928617"/>
          </a:xfrm>
          <a:prstGeom prst="rect">
            <a:avLst/>
          </a:prstGeom>
          <a:noFill/>
          <a:ln>
            <a:noFill/>
          </a:ln>
        </p:spPr>
      </p:pic>
      <p:pic>
        <p:nvPicPr>
          <p:cNvPr id="1055" name="Shape 1055"/>
          <p:cNvPicPr preferRelativeResize="0"/>
          <p:nvPr/>
        </p:nvPicPr>
        <p:blipFill rotWithShape="1">
          <a:blip r:embed="rId4">
            <a:alphaModFix/>
          </a:blip>
          <a:srcRect/>
          <a:stretch/>
        </p:blipFill>
        <p:spPr>
          <a:xfrm>
            <a:off x="414700" y="1791882"/>
            <a:ext cx="928617" cy="928617"/>
          </a:xfrm>
          <a:prstGeom prst="rect">
            <a:avLst/>
          </a:prstGeom>
          <a:noFill/>
          <a:ln>
            <a:noFill/>
          </a:ln>
        </p:spPr>
      </p:pic>
      <p:pic>
        <p:nvPicPr>
          <p:cNvPr id="1056" name="Shape 1056"/>
          <p:cNvPicPr preferRelativeResize="0"/>
          <p:nvPr/>
        </p:nvPicPr>
        <p:blipFill rotWithShape="1">
          <a:blip r:embed="rId5">
            <a:alphaModFix/>
          </a:blip>
          <a:srcRect/>
          <a:stretch/>
        </p:blipFill>
        <p:spPr>
          <a:xfrm>
            <a:off x="419350" y="4052205"/>
            <a:ext cx="919331" cy="9193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Shape 1062"/>
          <p:cNvSpPr txBox="1">
            <a:spLocks noGrp="1"/>
          </p:cNvSpPr>
          <p:nvPr>
            <p:ph type="title"/>
          </p:nvPr>
        </p:nvSpPr>
        <p:spPr>
          <a:xfrm>
            <a:off x="304800" y="5794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a:solidFill>
                  <a:srgbClr val="666666"/>
                </a:solidFill>
                <a:latin typeface="Lucida Sans"/>
                <a:ea typeface="Lucida Sans"/>
                <a:cs typeface="Lucida Sans"/>
                <a:sym typeface="Lucida Sans"/>
              </a:rPr>
              <a:t>How are next generation assessments different? </a:t>
            </a:r>
            <a:endParaRPr sz="2800">
              <a:solidFill>
                <a:srgbClr val="666666"/>
              </a:solidFill>
              <a:latin typeface="Lucida Sans"/>
              <a:ea typeface="Lucida Sans"/>
              <a:cs typeface="Lucida Sans"/>
              <a:sym typeface="Lucida Sans"/>
            </a:endParaRPr>
          </a:p>
          <a:p>
            <a:pPr marL="0" lvl="0" indent="0">
              <a:spcBef>
                <a:spcPts val="0"/>
              </a:spcBef>
              <a:spcAft>
                <a:spcPts val="0"/>
              </a:spcAft>
              <a:buNone/>
            </a:pPr>
            <a:r>
              <a:rPr lang="en-US" sz="2800" b="1">
                <a:solidFill>
                  <a:srgbClr val="666666"/>
                </a:solidFill>
                <a:latin typeface="Lucida Sans"/>
                <a:ea typeface="Lucida Sans"/>
                <a:cs typeface="Lucida Sans"/>
                <a:sym typeface="Lucida Sans"/>
              </a:rPr>
              <a:t>Focus</a:t>
            </a:r>
            <a:r>
              <a:rPr lang="en-US" sz="2800">
                <a:solidFill>
                  <a:srgbClr val="666666"/>
                </a:solidFill>
                <a:latin typeface="Lucida Sans"/>
                <a:ea typeface="Lucida Sans"/>
                <a:cs typeface="Lucida Sans"/>
                <a:sym typeface="Lucida Sans"/>
              </a:rPr>
              <a:t> strongly where the standards focus</a:t>
            </a:r>
            <a:endParaRPr/>
          </a:p>
        </p:txBody>
      </p:sp>
      <p:graphicFrame>
        <p:nvGraphicFramePr>
          <p:cNvPr id="1063" name="Shape 1063"/>
          <p:cNvGraphicFramePr/>
          <p:nvPr/>
        </p:nvGraphicFramePr>
        <p:xfrm>
          <a:off x="952500" y="2857500"/>
          <a:ext cx="3000000" cy="3000000"/>
        </p:xfrm>
        <a:graphic>
          <a:graphicData uri="http://schemas.openxmlformats.org/drawingml/2006/table">
            <a:tbl>
              <a:tblPr>
                <a:noFill/>
                <a:tableStyleId>{6BD05300-DB72-46A5-BE14-C41C83221FF0}</a:tableStyleId>
              </a:tblPr>
              <a:tblGrid>
                <a:gridCol w="3669375">
                  <a:extLst>
                    <a:ext uri="{9D8B030D-6E8A-4147-A177-3AD203B41FA5}">
                      <a16:colId xmlns:a16="http://schemas.microsoft.com/office/drawing/2014/main" val="20000"/>
                    </a:ext>
                  </a:extLst>
                </a:gridCol>
                <a:gridCol w="3669375">
                  <a:extLst>
                    <a:ext uri="{9D8B030D-6E8A-4147-A177-3AD203B41FA5}">
                      <a16:colId xmlns:a16="http://schemas.microsoft.com/office/drawing/2014/main" val="20001"/>
                    </a:ext>
                  </a:extLst>
                </a:gridCol>
              </a:tblGrid>
              <a:tr h="500975">
                <a:tc>
                  <a:txBody>
                    <a:bodyPr/>
                    <a:lstStyle/>
                    <a:p>
                      <a:pPr marL="0" lvl="0" indent="0">
                        <a:spcBef>
                          <a:spcPts val="0"/>
                        </a:spcBef>
                        <a:spcAft>
                          <a:spcPts val="0"/>
                        </a:spcAft>
                        <a:buNone/>
                      </a:pPr>
                      <a:r>
                        <a:rPr lang="en-US" b="1">
                          <a:solidFill>
                            <a:srgbClr val="434343"/>
                          </a:solidFill>
                          <a:latin typeface="Lucida Sans"/>
                          <a:ea typeface="Lucida Sans"/>
                          <a:cs typeface="Lucida Sans"/>
                          <a:sym typeface="Lucida Sans"/>
                        </a:rPr>
                        <a:t>From</a:t>
                      </a:r>
                      <a:endParaRPr b="1">
                        <a:solidFill>
                          <a:srgbClr val="434343"/>
                        </a:solidFill>
                        <a:latin typeface="Lucida Sans"/>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b="1">
                          <a:solidFill>
                            <a:srgbClr val="434343"/>
                          </a:solidFill>
                          <a:latin typeface="Lucida Sans"/>
                          <a:ea typeface="Lucida Sans"/>
                          <a:cs typeface="Lucida Sans"/>
                          <a:sym typeface="Lucida Sans"/>
                        </a:rPr>
                        <a:t>To</a:t>
                      </a:r>
                      <a:endParaRPr b="1">
                        <a:solidFill>
                          <a:srgbClr val="434343"/>
                        </a:solidFill>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0"/>
                  </a:ext>
                </a:extLst>
              </a:tr>
              <a:tr h="768500">
                <a:tc>
                  <a:txBody>
                    <a:bodyPr/>
                    <a:lstStyle/>
                    <a:p>
                      <a:pPr marL="0" lvl="0" indent="0">
                        <a:spcBef>
                          <a:spcPts val="0"/>
                        </a:spcBef>
                        <a:spcAft>
                          <a:spcPts val="0"/>
                        </a:spcAft>
                        <a:buNone/>
                      </a:pPr>
                      <a:r>
                        <a:rPr lang="en-US">
                          <a:solidFill>
                            <a:srgbClr val="434343"/>
                          </a:solidFill>
                          <a:latin typeface="Lucida Sans"/>
                          <a:ea typeface="Lucida Sans"/>
                          <a:cs typeface="Lucida Sans"/>
                          <a:sym typeface="Lucida Sans"/>
                        </a:rPr>
                        <a:t>Cover content that is a “mile-wide and an inch-deep”</a:t>
                      </a:r>
                      <a:endParaRPr>
                        <a:solidFill>
                          <a:srgbClr val="434343"/>
                        </a:solidFill>
                        <a:latin typeface="Lucida Sans"/>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a:solidFill>
                            <a:srgbClr val="434343"/>
                          </a:solidFill>
                          <a:latin typeface="Lucida Sans"/>
                          <a:ea typeface="Lucida Sans"/>
                          <a:cs typeface="Lucida Sans"/>
                          <a:sym typeface="Lucida Sans"/>
                        </a:rPr>
                        <a:t>Assess fewer topics at each grade (as required by the standards)</a:t>
                      </a:r>
                      <a:endParaRPr>
                        <a:solidFill>
                          <a:srgbClr val="434343"/>
                        </a:solidFill>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1"/>
                  </a:ext>
                </a:extLst>
              </a:tr>
              <a:tr h="768500">
                <a:tc>
                  <a:txBody>
                    <a:bodyPr/>
                    <a:lstStyle/>
                    <a:p>
                      <a:pPr marL="0" lvl="0" indent="0">
                        <a:spcBef>
                          <a:spcPts val="0"/>
                        </a:spcBef>
                        <a:spcAft>
                          <a:spcPts val="0"/>
                        </a:spcAft>
                        <a:buNone/>
                      </a:pPr>
                      <a:r>
                        <a:rPr lang="en-US">
                          <a:solidFill>
                            <a:srgbClr val="434343"/>
                          </a:solidFill>
                          <a:latin typeface="Lucida Sans"/>
                          <a:ea typeface="Lucida Sans"/>
                          <a:cs typeface="Lucida Sans"/>
                          <a:sym typeface="Lucida Sans"/>
                        </a:rPr>
                        <a:t>Give equal importance to all content</a:t>
                      </a:r>
                      <a:endParaRPr>
                        <a:solidFill>
                          <a:srgbClr val="434343"/>
                        </a:solidFill>
                        <a:latin typeface="Lucida Sans"/>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a:solidFill>
                            <a:srgbClr val="434343"/>
                          </a:solidFill>
                          <a:latin typeface="Lucida Sans"/>
                          <a:ea typeface="Lucida Sans"/>
                          <a:cs typeface="Lucida Sans"/>
                          <a:sym typeface="Lucida Sans"/>
                        </a:rPr>
                        <a:t>Dedicate the large majority of score points to the major work of the grade</a:t>
                      </a:r>
                      <a:endParaRPr>
                        <a:solidFill>
                          <a:srgbClr val="434343"/>
                        </a:solidFill>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Shape 1069"/>
          <p:cNvSpPr txBox="1">
            <a:spLocks noGrp="1"/>
          </p:cNvSpPr>
          <p:nvPr>
            <p:ph type="title"/>
          </p:nvPr>
        </p:nvSpPr>
        <p:spPr>
          <a:xfrm>
            <a:off x="340963" y="293075"/>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a:solidFill>
                  <a:srgbClr val="666666"/>
                </a:solidFill>
                <a:latin typeface="Lucida Sans"/>
                <a:ea typeface="Lucida Sans"/>
                <a:cs typeface="Lucida Sans"/>
                <a:sym typeface="Lucida Sans"/>
              </a:rPr>
              <a:t>Traditional vs. Next Gen Approach</a:t>
            </a:r>
            <a:endParaRPr sz="2800">
              <a:solidFill>
                <a:srgbClr val="666666"/>
              </a:solidFill>
              <a:latin typeface="Lucida Sans"/>
              <a:ea typeface="Lucida Sans"/>
              <a:cs typeface="Lucida Sans"/>
              <a:sym typeface="Lucida Sans"/>
            </a:endParaRPr>
          </a:p>
        </p:txBody>
      </p:sp>
      <p:sp>
        <p:nvSpPr>
          <p:cNvPr id="1070" name="Shape 1070"/>
          <p:cNvSpPr txBox="1">
            <a:spLocks noGrp="1"/>
          </p:cNvSpPr>
          <p:nvPr>
            <p:ph type="body" idx="1"/>
          </p:nvPr>
        </p:nvSpPr>
        <p:spPr>
          <a:xfrm>
            <a:off x="340963" y="1814103"/>
            <a:ext cx="8572500" cy="452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400">
                <a:solidFill>
                  <a:srgbClr val="FFFFFF"/>
                </a:solidFill>
              </a:rPr>
              <a:t>Traditional Assessment Question: Grade 2 Geometry</a:t>
            </a:r>
            <a:endParaRPr sz="1400">
              <a:solidFill>
                <a:srgbClr val="FFFFFF"/>
              </a:solidFill>
            </a:endParaRPr>
          </a:p>
          <a:p>
            <a:pPr marL="457200" lvl="0" indent="-228600">
              <a:spcBef>
                <a:spcPts val="440"/>
              </a:spcBef>
              <a:spcAft>
                <a:spcPts val="0"/>
              </a:spcAft>
              <a:buNone/>
            </a:pPr>
            <a:endParaRPr/>
          </a:p>
        </p:txBody>
      </p:sp>
      <p:sp>
        <p:nvSpPr>
          <p:cNvPr id="1071" name="Shape 1071"/>
          <p:cNvSpPr txBox="1"/>
          <p:nvPr/>
        </p:nvSpPr>
        <p:spPr>
          <a:xfrm>
            <a:off x="340963" y="2213238"/>
            <a:ext cx="8101500" cy="85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500">
                <a:solidFill>
                  <a:srgbClr val="434343"/>
                </a:solidFill>
                <a:latin typeface="Lucida Sans"/>
                <a:ea typeface="Lucida Sans"/>
                <a:cs typeface="Lucida Sans"/>
                <a:sym typeface="Lucida Sans"/>
              </a:rPr>
              <a:t> </a:t>
            </a:r>
            <a:endParaRPr sz="1500">
              <a:solidFill>
                <a:srgbClr val="434343"/>
              </a:solidFill>
              <a:latin typeface="Lucida Sans"/>
              <a:ea typeface="Lucida Sans"/>
              <a:cs typeface="Lucida Sans"/>
              <a:sym typeface="Lucida Sans"/>
            </a:endParaRPr>
          </a:p>
          <a:p>
            <a:pPr marL="0" lvl="0" indent="0">
              <a:spcBef>
                <a:spcPts val="0"/>
              </a:spcBef>
              <a:spcAft>
                <a:spcPts val="0"/>
              </a:spcAft>
              <a:buNone/>
            </a:pPr>
            <a:r>
              <a:rPr lang="en-US" sz="1500">
                <a:solidFill>
                  <a:srgbClr val="434343"/>
                </a:solidFill>
                <a:latin typeface="Lucida Sans"/>
                <a:ea typeface="Lucida Sans"/>
                <a:cs typeface="Lucida Sans"/>
                <a:sym typeface="Lucida Sans"/>
              </a:rPr>
              <a:t>Shawn cut a rectangle along two lines of symmetry. How many equal shares will he have? </a:t>
            </a:r>
            <a:endParaRPr sz="1500">
              <a:solidFill>
                <a:srgbClr val="434343"/>
              </a:solidFill>
              <a:latin typeface="Lucida Sans"/>
              <a:ea typeface="Lucida Sans"/>
              <a:cs typeface="Lucida Sans"/>
              <a:sym typeface="Lucida Sans"/>
            </a:endParaRPr>
          </a:p>
          <a:p>
            <a:pPr marL="0" lvl="0" indent="0">
              <a:spcBef>
                <a:spcPts val="0"/>
              </a:spcBef>
              <a:spcAft>
                <a:spcPts val="0"/>
              </a:spcAft>
              <a:buNone/>
            </a:pPr>
            <a:endParaRPr sz="1500">
              <a:solidFill>
                <a:srgbClr val="434343"/>
              </a:solidFill>
              <a:latin typeface="Lucida Sans"/>
              <a:ea typeface="Lucida Sans"/>
              <a:cs typeface="Lucida Sans"/>
              <a:sym typeface="Lucida Sans"/>
            </a:endParaRPr>
          </a:p>
        </p:txBody>
      </p:sp>
      <p:sp>
        <p:nvSpPr>
          <p:cNvPr id="1072" name="Shape 1072"/>
          <p:cNvSpPr txBox="1"/>
          <p:nvPr/>
        </p:nvSpPr>
        <p:spPr>
          <a:xfrm>
            <a:off x="147813" y="3846313"/>
            <a:ext cx="7335600" cy="213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500">
                <a:solidFill>
                  <a:srgbClr val="434343"/>
                </a:solidFill>
                <a:latin typeface="Lucida Sans"/>
                <a:ea typeface="Lucida Sans"/>
                <a:cs typeface="Lucida Sans"/>
                <a:sym typeface="Lucida Sans"/>
              </a:rPr>
              <a:t>Ms Nim gave her students a picture of a rectangle. Then she asked them to shade in one half of the rectangle. Here are three pictures: </a:t>
            </a:r>
            <a:endParaRPr sz="1500">
              <a:solidFill>
                <a:srgbClr val="434343"/>
              </a:solidFill>
              <a:latin typeface="Lucida Sans"/>
              <a:ea typeface="Lucida Sans"/>
              <a:cs typeface="Lucida Sans"/>
              <a:sym typeface="Lucida Sans"/>
            </a:endParaRPr>
          </a:p>
          <a:p>
            <a:pPr marL="0" lvl="0" indent="0">
              <a:spcBef>
                <a:spcPts val="0"/>
              </a:spcBef>
              <a:spcAft>
                <a:spcPts val="0"/>
              </a:spcAft>
              <a:buNone/>
            </a:pPr>
            <a:endParaRPr sz="1500">
              <a:solidFill>
                <a:srgbClr val="434343"/>
              </a:solidFill>
              <a:latin typeface="Lucida Sans"/>
              <a:ea typeface="Lucida Sans"/>
              <a:cs typeface="Lucida Sans"/>
              <a:sym typeface="Lucida Sans"/>
            </a:endParaRPr>
          </a:p>
          <a:p>
            <a:pPr marL="0" lvl="0" indent="0">
              <a:spcBef>
                <a:spcPts val="0"/>
              </a:spcBef>
              <a:spcAft>
                <a:spcPts val="0"/>
              </a:spcAft>
              <a:buNone/>
            </a:pPr>
            <a:endParaRPr sz="1500">
              <a:solidFill>
                <a:srgbClr val="434343"/>
              </a:solidFill>
              <a:latin typeface="Lucida Sans"/>
              <a:ea typeface="Lucida Sans"/>
              <a:cs typeface="Lucida Sans"/>
              <a:sym typeface="Lucida Sans"/>
            </a:endParaRPr>
          </a:p>
          <a:p>
            <a:pPr marL="0" lvl="0" indent="0">
              <a:spcBef>
                <a:spcPts val="0"/>
              </a:spcBef>
              <a:spcAft>
                <a:spcPts val="0"/>
              </a:spcAft>
              <a:buNone/>
            </a:pPr>
            <a:r>
              <a:rPr lang="en-US" sz="1500">
                <a:solidFill>
                  <a:srgbClr val="434343"/>
                </a:solidFill>
                <a:latin typeface="Lucida Sans"/>
                <a:ea typeface="Lucida Sans"/>
                <a:cs typeface="Lucida Sans"/>
                <a:sym typeface="Lucida Sans"/>
              </a:rPr>
              <a:t>Which ones show one half? Explain. </a:t>
            </a:r>
            <a:endParaRPr sz="1500">
              <a:solidFill>
                <a:srgbClr val="434343"/>
              </a:solidFill>
              <a:latin typeface="Lucida Sans"/>
              <a:ea typeface="Lucida Sans"/>
              <a:cs typeface="Lucida Sans"/>
              <a:sym typeface="Lucida Sans"/>
            </a:endParaRPr>
          </a:p>
        </p:txBody>
      </p:sp>
      <p:pic>
        <p:nvPicPr>
          <p:cNvPr id="1073" name="Shape 1073"/>
          <p:cNvPicPr preferRelativeResize="0"/>
          <p:nvPr/>
        </p:nvPicPr>
        <p:blipFill>
          <a:blip r:embed="rId3">
            <a:alphaModFix/>
          </a:blip>
          <a:stretch>
            <a:fillRect/>
          </a:stretch>
        </p:blipFill>
        <p:spPr>
          <a:xfrm>
            <a:off x="5138325" y="4562763"/>
            <a:ext cx="2771775" cy="1581150"/>
          </a:xfrm>
          <a:prstGeom prst="rect">
            <a:avLst/>
          </a:prstGeom>
          <a:noFill/>
          <a:ln>
            <a:noFill/>
          </a:ln>
        </p:spPr>
      </p:pic>
      <p:pic>
        <p:nvPicPr>
          <p:cNvPr id="1074" name="Shape 1074"/>
          <p:cNvPicPr preferRelativeResize="0"/>
          <p:nvPr/>
        </p:nvPicPr>
        <p:blipFill>
          <a:blip r:embed="rId4">
            <a:alphaModFix/>
          </a:blip>
          <a:stretch>
            <a:fillRect/>
          </a:stretch>
        </p:blipFill>
        <p:spPr>
          <a:xfrm>
            <a:off x="4926988" y="1814103"/>
            <a:ext cx="1074377" cy="456160"/>
          </a:xfrm>
          <a:prstGeom prst="rect">
            <a:avLst/>
          </a:prstGeom>
          <a:noFill/>
          <a:ln>
            <a:noFill/>
          </a:ln>
        </p:spPr>
      </p:pic>
      <p:pic>
        <p:nvPicPr>
          <p:cNvPr id="1075" name="Shape 1075"/>
          <p:cNvPicPr preferRelativeResize="0"/>
          <p:nvPr/>
        </p:nvPicPr>
        <p:blipFill>
          <a:blip r:embed="rId4">
            <a:alphaModFix/>
          </a:blip>
          <a:stretch>
            <a:fillRect/>
          </a:stretch>
        </p:blipFill>
        <p:spPr>
          <a:xfrm>
            <a:off x="5776539" y="3521328"/>
            <a:ext cx="1074377" cy="456160"/>
          </a:xfrm>
          <a:prstGeom prst="rect">
            <a:avLst/>
          </a:prstGeom>
          <a:noFill/>
          <a:ln>
            <a:noFill/>
          </a:ln>
        </p:spPr>
      </p:pic>
      <p:sp>
        <p:nvSpPr>
          <p:cNvPr id="1076" name="Shape 1076"/>
          <p:cNvSpPr txBox="1"/>
          <p:nvPr/>
        </p:nvSpPr>
        <p:spPr>
          <a:xfrm>
            <a:off x="6173963" y="1614238"/>
            <a:ext cx="2020800" cy="855900"/>
          </a:xfrm>
          <a:prstGeom prst="rect">
            <a:avLst/>
          </a:prstGeom>
          <a:solidFill>
            <a:schemeClr val="accent2"/>
          </a:solidFill>
          <a:ln>
            <a:noFill/>
          </a:ln>
        </p:spPr>
        <p:txBody>
          <a:bodyPr spcFirstLastPara="1" wrap="square" lIns="91425" tIns="91425" rIns="91425" bIns="91425" anchor="t" anchorCtr="0">
            <a:noAutofit/>
          </a:bodyPr>
          <a:lstStyle/>
          <a:p>
            <a:pPr marL="0" lvl="0" indent="0">
              <a:spcBef>
                <a:spcPts val="0"/>
              </a:spcBef>
              <a:spcAft>
                <a:spcPts val="0"/>
              </a:spcAft>
              <a:buNone/>
            </a:pPr>
            <a:r>
              <a:rPr lang="en-US" sz="1300">
                <a:solidFill>
                  <a:srgbClr val="FFFFFF"/>
                </a:solidFill>
                <a:latin typeface="Lucida Sans"/>
                <a:ea typeface="Lucida Sans"/>
                <a:cs typeface="Lucida Sans"/>
                <a:sym typeface="Lucida Sans"/>
              </a:rPr>
              <a:t>Traditional Assessment Question: Grade 2 Geometry</a:t>
            </a:r>
            <a:endParaRPr sz="1300">
              <a:solidFill>
                <a:srgbClr val="FFFFFF"/>
              </a:solidFill>
              <a:latin typeface="Lucida Sans"/>
              <a:ea typeface="Lucida Sans"/>
              <a:cs typeface="Lucida Sans"/>
              <a:sym typeface="Lucida Sans"/>
            </a:endParaRPr>
          </a:p>
        </p:txBody>
      </p:sp>
      <p:sp>
        <p:nvSpPr>
          <p:cNvPr id="1077" name="Shape 1077"/>
          <p:cNvSpPr txBox="1"/>
          <p:nvPr/>
        </p:nvSpPr>
        <p:spPr>
          <a:xfrm>
            <a:off x="7171588" y="3088500"/>
            <a:ext cx="1824600" cy="855900"/>
          </a:xfrm>
          <a:prstGeom prst="rect">
            <a:avLst/>
          </a:prstGeom>
          <a:solidFill>
            <a:schemeClr val="accent2"/>
          </a:solidFill>
          <a:ln>
            <a:noFill/>
          </a:ln>
        </p:spPr>
        <p:txBody>
          <a:bodyPr spcFirstLastPara="1" wrap="square" lIns="91425" tIns="91425" rIns="91425" bIns="91425" anchor="t" anchorCtr="0">
            <a:noAutofit/>
          </a:bodyPr>
          <a:lstStyle/>
          <a:p>
            <a:pPr marL="0" lvl="0" indent="0">
              <a:spcBef>
                <a:spcPts val="0"/>
              </a:spcBef>
              <a:spcAft>
                <a:spcPts val="0"/>
              </a:spcAft>
              <a:buNone/>
            </a:pPr>
            <a:r>
              <a:rPr lang="en-US" sz="1300">
                <a:solidFill>
                  <a:srgbClr val="FFFFFF"/>
                </a:solidFill>
                <a:latin typeface="Lucida Sans"/>
                <a:ea typeface="Lucida Sans"/>
                <a:cs typeface="Lucida Sans"/>
                <a:sym typeface="Lucida Sans"/>
              </a:rPr>
              <a:t>Aligned Item: 2.G.A.3</a:t>
            </a:r>
            <a:endParaRPr sz="1300">
              <a:solidFill>
                <a:srgbClr val="FFFFFF"/>
              </a:solidFill>
              <a:latin typeface="Lucida Sans"/>
              <a:ea typeface="Lucida Sans"/>
              <a:cs typeface="Lucida Sans"/>
              <a:sym typeface="Lucid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Shape 1083"/>
          <p:cNvSpPr txBox="1">
            <a:spLocks noGrp="1"/>
          </p:cNvSpPr>
          <p:nvPr>
            <p:ph type="title"/>
          </p:nvPr>
        </p:nvSpPr>
        <p:spPr>
          <a:xfrm>
            <a:off x="304800" y="503222"/>
            <a:ext cx="8572500" cy="13971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2800">
                <a:solidFill>
                  <a:srgbClr val="666666"/>
                </a:solidFill>
                <a:latin typeface="Lucida Sans"/>
                <a:ea typeface="Lucida Sans"/>
                <a:cs typeface="Lucida Sans"/>
                <a:sym typeface="Lucida Sans"/>
              </a:rPr>
              <a:t>How are next generation assessments different? </a:t>
            </a:r>
            <a:endParaRPr sz="2800">
              <a:solidFill>
                <a:srgbClr val="666666"/>
              </a:solidFill>
              <a:latin typeface="Lucida Sans"/>
              <a:ea typeface="Lucida Sans"/>
              <a:cs typeface="Lucida Sans"/>
              <a:sym typeface="Lucida Sans"/>
            </a:endParaRPr>
          </a:p>
          <a:p>
            <a:pPr marL="0" lvl="0" indent="0">
              <a:spcBef>
                <a:spcPts val="0"/>
              </a:spcBef>
              <a:spcAft>
                <a:spcPts val="0"/>
              </a:spcAft>
              <a:buClr>
                <a:schemeClr val="dk1"/>
              </a:buClr>
              <a:buSzPts val="1100"/>
              <a:buFont typeface="Arial"/>
              <a:buNone/>
            </a:pPr>
            <a:r>
              <a:rPr lang="en-US" sz="2800">
                <a:solidFill>
                  <a:srgbClr val="666666"/>
                </a:solidFill>
                <a:latin typeface="Lucida Sans"/>
                <a:ea typeface="Lucida Sans"/>
                <a:cs typeface="Lucida Sans"/>
                <a:sym typeface="Lucida Sans"/>
              </a:rPr>
              <a:t>Coherence: think across grades, and link to major topics within grades</a:t>
            </a:r>
            <a:endParaRPr/>
          </a:p>
        </p:txBody>
      </p:sp>
      <p:graphicFrame>
        <p:nvGraphicFramePr>
          <p:cNvPr id="1084" name="Shape 1084"/>
          <p:cNvGraphicFramePr/>
          <p:nvPr/>
        </p:nvGraphicFramePr>
        <p:xfrm>
          <a:off x="843275" y="2406325"/>
          <a:ext cx="3000000" cy="3000000"/>
        </p:xfrm>
        <a:graphic>
          <a:graphicData uri="http://schemas.openxmlformats.org/drawingml/2006/table">
            <a:tbl>
              <a:tblPr>
                <a:noFill/>
                <a:tableStyleId>{6BD05300-DB72-46A5-BE14-C41C83221FF0}</a:tableStyleId>
              </a:tblPr>
              <a:tblGrid>
                <a:gridCol w="3811850">
                  <a:extLst>
                    <a:ext uri="{9D8B030D-6E8A-4147-A177-3AD203B41FA5}">
                      <a16:colId xmlns:a16="http://schemas.microsoft.com/office/drawing/2014/main" val="20000"/>
                    </a:ext>
                  </a:extLst>
                </a:gridCol>
                <a:gridCol w="3811850">
                  <a:extLst>
                    <a:ext uri="{9D8B030D-6E8A-4147-A177-3AD203B41FA5}">
                      <a16:colId xmlns:a16="http://schemas.microsoft.com/office/drawing/2014/main" val="20001"/>
                    </a:ext>
                  </a:extLst>
                </a:gridCol>
              </a:tblGrid>
              <a:tr h="455925">
                <a:tc>
                  <a:txBody>
                    <a:bodyPr/>
                    <a:lstStyle/>
                    <a:p>
                      <a:pPr marL="0" lvl="0" indent="0">
                        <a:spcBef>
                          <a:spcPts val="0"/>
                        </a:spcBef>
                        <a:spcAft>
                          <a:spcPts val="0"/>
                        </a:spcAft>
                        <a:buNone/>
                      </a:pPr>
                      <a:r>
                        <a:rPr lang="en-US" sz="1600" b="1">
                          <a:solidFill>
                            <a:srgbClr val="434343"/>
                          </a:solidFill>
                          <a:latin typeface="Lucida Sans"/>
                          <a:ea typeface="Lucida Sans"/>
                          <a:cs typeface="Lucida Sans"/>
                          <a:sym typeface="Lucida Sans"/>
                        </a:rPr>
                        <a:t>From</a:t>
                      </a:r>
                      <a:endParaRPr sz="1600" b="1">
                        <a:solidFill>
                          <a:srgbClr val="434343"/>
                        </a:solidFill>
                        <a:latin typeface="Lucida Sans"/>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sz="1600" b="1">
                          <a:solidFill>
                            <a:srgbClr val="434343"/>
                          </a:solidFill>
                          <a:latin typeface="Lucida Sans"/>
                          <a:ea typeface="Lucida Sans"/>
                          <a:cs typeface="Lucida Sans"/>
                          <a:sym typeface="Lucida Sans"/>
                        </a:rPr>
                        <a:t>To</a:t>
                      </a:r>
                      <a:endParaRPr sz="1600" b="1">
                        <a:solidFill>
                          <a:srgbClr val="434343"/>
                        </a:solidFill>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0"/>
                  </a:ext>
                </a:extLst>
              </a:tr>
              <a:tr h="1186375">
                <a:tc>
                  <a:txBody>
                    <a:bodyPr/>
                    <a:lstStyle/>
                    <a:p>
                      <a:pPr marL="0" lvl="0" indent="0">
                        <a:spcBef>
                          <a:spcPts val="0"/>
                        </a:spcBef>
                        <a:spcAft>
                          <a:spcPts val="0"/>
                        </a:spcAft>
                        <a:buNone/>
                      </a:pPr>
                      <a:r>
                        <a:rPr lang="en-US" sz="1600">
                          <a:solidFill>
                            <a:srgbClr val="434343"/>
                          </a:solidFill>
                          <a:latin typeface="Lucida Sans"/>
                          <a:ea typeface="Lucida Sans"/>
                          <a:cs typeface="Lucida Sans"/>
                          <a:sym typeface="Lucida Sans"/>
                        </a:rPr>
                        <a:t>Assessment as a checklist of individual standards</a:t>
                      </a:r>
                      <a:endParaRPr sz="1600">
                        <a:solidFill>
                          <a:srgbClr val="434343"/>
                        </a:solidFill>
                        <a:latin typeface="Lucida Sans"/>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sz="1600">
                          <a:solidFill>
                            <a:srgbClr val="434343"/>
                          </a:solidFill>
                          <a:latin typeface="Lucida Sans"/>
                          <a:ea typeface="Lucida Sans"/>
                          <a:cs typeface="Lucida Sans"/>
                          <a:sym typeface="Lucida Sans"/>
                        </a:rPr>
                        <a:t>Items that connect standards, clusters, and domains (as is natural in mathematics) as well as items that assess individual standards</a:t>
                      </a:r>
                      <a:endParaRPr sz="1600">
                        <a:solidFill>
                          <a:srgbClr val="434343"/>
                        </a:solidFill>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1"/>
                  </a:ext>
                </a:extLst>
              </a:tr>
              <a:tr h="1186375">
                <a:tc>
                  <a:txBody>
                    <a:bodyPr/>
                    <a:lstStyle/>
                    <a:p>
                      <a:pPr marL="0" lvl="0" indent="0">
                        <a:spcBef>
                          <a:spcPts val="0"/>
                        </a:spcBef>
                        <a:spcAft>
                          <a:spcPts val="0"/>
                        </a:spcAft>
                        <a:buNone/>
                      </a:pPr>
                      <a:r>
                        <a:rPr lang="en-US" sz="1600">
                          <a:solidFill>
                            <a:srgbClr val="434343"/>
                          </a:solidFill>
                          <a:latin typeface="Lucida Sans"/>
                          <a:ea typeface="Lucida Sans"/>
                          <a:cs typeface="Lucida Sans"/>
                          <a:sym typeface="Lucida Sans"/>
                        </a:rPr>
                        <a:t>Each topic in each year is treated as an independent event</a:t>
                      </a:r>
                      <a:endParaRPr sz="1600">
                        <a:solidFill>
                          <a:srgbClr val="434343"/>
                        </a:solidFill>
                        <a:latin typeface="Lucida Sans"/>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sz="1600">
                          <a:solidFill>
                            <a:srgbClr val="434343"/>
                          </a:solidFill>
                          <a:latin typeface="Lucida Sans"/>
                          <a:ea typeface="Lucida Sans"/>
                          <a:cs typeface="Lucida Sans"/>
                          <a:sym typeface="Lucida Sans"/>
                        </a:rPr>
                        <a:t>Consistent representations are used for mathematics across the grades, and </a:t>
                      </a:r>
                      <a:endParaRPr sz="1600">
                        <a:solidFill>
                          <a:srgbClr val="434343"/>
                        </a:solidFill>
                        <a:latin typeface="Lucida Sans"/>
                        <a:ea typeface="Lucida Sans"/>
                        <a:cs typeface="Lucida Sans"/>
                        <a:sym typeface="Lucida Sans"/>
                      </a:endParaRPr>
                    </a:p>
                    <a:p>
                      <a:pPr marL="0" lvl="0" indent="0">
                        <a:spcBef>
                          <a:spcPts val="0"/>
                        </a:spcBef>
                        <a:spcAft>
                          <a:spcPts val="0"/>
                        </a:spcAft>
                        <a:buNone/>
                      </a:pPr>
                      <a:r>
                        <a:rPr lang="en-US" sz="1600">
                          <a:solidFill>
                            <a:srgbClr val="434343"/>
                          </a:solidFill>
                          <a:latin typeface="Lucida Sans"/>
                          <a:ea typeface="Lucida Sans"/>
                          <a:cs typeface="Lucida Sans"/>
                          <a:sym typeface="Lucida Sans"/>
                        </a:rPr>
                        <a:t>content connects to and builds on previous knowledge.</a:t>
                      </a:r>
                      <a:endParaRPr sz="1600">
                        <a:solidFill>
                          <a:srgbClr val="434343"/>
                        </a:solidFill>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Shape 1090"/>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a:solidFill>
                  <a:srgbClr val="666666"/>
                </a:solidFill>
                <a:latin typeface="Lucida Sans"/>
                <a:ea typeface="Lucida Sans"/>
                <a:cs typeface="Lucida Sans"/>
                <a:sym typeface="Lucida Sans"/>
              </a:rPr>
              <a:t>Coherence in Addition and Subtraction K-4</a:t>
            </a:r>
            <a:endParaRPr sz="2800">
              <a:solidFill>
                <a:srgbClr val="666666"/>
              </a:solidFill>
              <a:latin typeface="Lucida Sans"/>
              <a:ea typeface="Lucida Sans"/>
              <a:cs typeface="Lucida Sans"/>
              <a:sym typeface="Lucida Sans"/>
            </a:endParaRPr>
          </a:p>
        </p:txBody>
      </p:sp>
      <p:pic>
        <p:nvPicPr>
          <p:cNvPr id="1091" name="Shape 1091"/>
          <p:cNvPicPr preferRelativeResize="0"/>
          <p:nvPr/>
        </p:nvPicPr>
        <p:blipFill>
          <a:blip r:embed="rId3">
            <a:alphaModFix/>
          </a:blip>
          <a:stretch>
            <a:fillRect/>
          </a:stretch>
        </p:blipFill>
        <p:spPr>
          <a:xfrm>
            <a:off x="687800" y="1586275"/>
            <a:ext cx="7806499" cy="4587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Shape 1097"/>
          <p:cNvSpPr txBox="1">
            <a:spLocks noGrp="1"/>
          </p:cNvSpPr>
          <p:nvPr>
            <p:ph type="title"/>
          </p:nvPr>
        </p:nvSpPr>
        <p:spPr>
          <a:xfrm>
            <a:off x="304800" y="274617"/>
            <a:ext cx="8572500" cy="19197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a:solidFill>
                  <a:srgbClr val="666666"/>
                </a:solidFill>
                <a:latin typeface="Lucida Sans"/>
                <a:ea typeface="Lucida Sans"/>
                <a:cs typeface="Lucida Sans"/>
                <a:sym typeface="Lucida Sans"/>
              </a:rPr>
              <a:t>How are next generation assessments different? </a:t>
            </a:r>
            <a:endParaRPr>
              <a:solidFill>
                <a:srgbClr val="666666"/>
              </a:solidFill>
              <a:latin typeface="Lucida Sans"/>
              <a:ea typeface="Lucida Sans"/>
              <a:cs typeface="Lucida Sans"/>
              <a:sym typeface="Lucida Sans"/>
            </a:endParaRPr>
          </a:p>
          <a:p>
            <a:pPr marL="0" lvl="0" indent="0">
              <a:spcBef>
                <a:spcPts val="0"/>
              </a:spcBef>
              <a:spcAft>
                <a:spcPts val="0"/>
              </a:spcAft>
              <a:buClr>
                <a:schemeClr val="dk1"/>
              </a:buClr>
              <a:buSzPts val="1100"/>
              <a:buFont typeface="Arial"/>
              <a:buNone/>
            </a:pPr>
            <a:r>
              <a:rPr lang="en-US" b="1">
                <a:solidFill>
                  <a:srgbClr val="666666"/>
                </a:solidFill>
                <a:latin typeface="Lucida Sans"/>
                <a:ea typeface="Lucida Sans"/>
                <a:cs typeface="Lucida Sans"/>
                <a:sym typeface="Lucida Sans"/>
              </a:rPr>
              <a:t>Rigor</a:t>
            </a:r>
            <a:r>
              <a:rPr lang="en-US">
                <a:solidFill>
                  <a:srgbClr val="666666"/>
                </a:solidFill>
                <a:latin typeface="Lucida Sans"/>
                <a:ea typeface="Lucida Sans"/>
                <a:cs typeface="Lucida Sans"/>
                <a:sym typeface="Lucida Sans"/>
              </a:rPr>
              <a:t>: in major topics pursue conceptual understanding, procedural skill and fluency, and application with equal intensity.</a:t>
            </a:r>
            <a:endParaRPr>
              <a:solidFill>
                <a:srgbClr val="666666"/>
              </a:solidFill>
              <a:latin typeface="Lucida Sans"/>
              <a:ea typeface="Lucida Sans"/>
              <a:cs typeface="Lucida Sans"/>
              <a:sym typeface="Lucida Sans"/>
            </a:endParaRPr>
          </a:p>
        </p:txBody>
      </p:sp>
      <p:graphicFrame>
        <p:nvGraphicFramePr>
          <p:cNvPr id="1098" name="Shape 1098"/>
          <p:cNvGraphicFramePr/>
          <p:nvPr/>
        </p:nvGraphicFramePr>
        <p:xfrm>
          <a:off x="952500" y="2353000"/>
          <a:ext cx="3000000" cy="3000000"/>
        </p:xfrm>
        <a:graphic>
          <a:graphicData uri="http://schemas.openxmlformats.org/drawingml/2006/table">
            <a:tbl>
              <a:tblPr>
                <a:noFill/>
                <a:tableStyleId>{6BD05300-DB72-46A5-BE14-C41C83221FF0}</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spcBef>
                          <a:spcPts val="0"/>
                        </a:spcBef>
                        <a:spcAft>
                          <a:spcPts val="0"/>
                        </a:spcAft>
                        <a:buNone/>
                      </a:pPr>
                      <a:r>
                        <a:rPr lang="en-US" b="1">
                          <a:solidFill>
                            <a:srgbClr val="434343"/>
                          </a:solidFill>
                          <a:latin typeface="Lucida Sans"/>
                          <a:ea typeface="Lucida Sans"/>
                          <a:cs typeface="Lucida Sans"/>
                          <a:sym typeface="Lucida Sans"/>
                        </a:rPr>
                        <a:t>From </a:t>
                      </a:r>
                      <a:endParaRPr b="1">
                        <a:solidFill>
                          <a:srgbClr val="434343"/>
                        </a:solidFill>
                        <a:latin typeface="Lucida Sans"/>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b="1">
                          <a:solidFill>
                            <a:srgbClr val="434343"/>
                          </a:solidFill>
                          <a:latin typeface="Lucida Sans"/>
                          <a:ea typeface="Lucida Sans"/>
                          <a:cs typeface="Lucida Sans"/>
                          <a:sym typeface="Lucida Sans"/>
                        </a:rPr>
                        <a:t>To</a:t>
                      </a:r>
                      <a:endParaRPr b="1">
                        <a:solidFill>
                          <a:srgbClr val="434343"/>
                        </a:solidFill>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spcBef>
                          <a:spcPts val="0"/>
                        </a:spcBef>
                        <a:spcAft>
                          <a:spcPts val="0"/>
                        </a:spcAft>
                        <a:buNone/>
                      </a:pPr>
                      <a:r>
                        <a:rPr lang="en-US">
                          <a:solidFill>
                            <a:srgbClr val="434343"/>
                          </a:solidFill>
                          <a:latin typeface="Lucida Sans"/>
                          <a:ea typeface="Lucida Sans"/>
                          <a:cs typeface="Lucida Sans"/>
                          <a:sym typeface="Lucida Sans"/>
                        </a:rPr>
                        <a:t>Unbalanced emphasis on procedure and application</a:t>
                      </a:r>
                      <a:endParaRPr>
                        <a:solidFill>
                          <a:srgbClr val="434343"/>
                        </a:solidFill>
                        <a:latin typeface="Lucida Sans"/>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a:solidFill>
                            <a:srgbClr val="434343"/>
                          </a:solidFill>
                          <a:latin typeface="Lucida Sans"/>
                          <a:ea typeface="Lucida Sans"/>
                          <a:cs typeface="Lucida Sans"/>
                          <a:sym typeface="Lucida Sans"/>
                        </a:rPr>
                        <a:t>Assessment of all three aspects of rigor in balance</a:t>
                      </a:r>
                      <a:endParaRPr>
                        <a:solidFill>
                          <a:srgbClr val="434343"/>
                        </a:solidFill>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spcBef>
                          <a:spcPts val="0"/>
                        </a:spcBef>
                        <a:spcAft>
                          <a:spcPts val="0"/>
                        </a:spcAft>
                        <a:buNone/>
                      </a:pPr>
                      <a:r>
                        <a:rPr lang="en-US">
                          <a:solidFill>
                            <a:srgbClr val="434343"/>
                          </a:solidFill>
                          <a:latin typeface="Lucida Sans"/>
                          <a:ea typeface="Lucida Sans"/>
                          <a:cs typeface="Lucida Sans"/>
                          <a:sym typeface="Lucida Sans"/>
                        </a:rPr>
                        <a:t>A lack of items that require conceptual understanding</a:t>
                      </a:r>
                      <a:endParaRPr>
                        <a:solidFill>
                          <a:srgbClr val="434343"/>
                        </a:solidFill>
                        <a:latin typeface="Lucida Sans"/>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a:solidFill>
                            <a:srgbClr val="434343"/>
                          </a:solidFill>
                          <a:latin typeface="Lucida Sans"/>
                          <a:ea typeface="Lucida Sans"/>
                          <a:cs typeface="Lucida Sans"/>
                          <a:sym typeface="Lucida Sans"/>
                        </a:rPr>
                        <a:t>Items that require students to demonstrate conceptual understanding of the mathematics, not just the procedures</a:t>
                      </a:r>
                      <a:endParaRPr>
                        <a:solidFill>
                          <a:srgbClr val="434343"/>
                        </a:solidFill>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spcBef>
                          <a:spcPts val="0"/>
                        </a:spcBef>
                        <a:spcAft>
                          <a:spcPts val="0"/>
                        </a:spcAft>
                        <a:buNone/>
                      </a:pPr>
                      <a:r>
                        <a:rPr lang="en-US">
                          <a:solidFill>
                            <a:srgbClr val="434343"/>
                          </a:solidFill>
                          <a:latin typeface="Lucida Sans"/>
                          <a:ea typeface="Lucida Sans"/>
                          <a:cs typeface="Lucida Sans"/>
                          <a:sym typeface="Lucida Sans"/>
                        </a:rPr>
                        <a:t>Fluency items that are only routine and ordinary</a:t>
                      </a:r>
                      <a:endParaRPr>
                        <a:solidFill>
                          <a:srgbClr val="434343"/>
                        </a:solidFill>
                        <a:latin typeface="Lucida Sans"/>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a:solidFill>
                            <a:srgbClr val="434343"/>
                          </a:solidFill>
                          <a:latin typeface="Lucida Sans"/>
                          <a:ea typeface="Lucida Sans"/>
                          <a:cs typeface="Lucida Sans"/>
                          <a:sym typeface="Lucida Sans"/>
                        </a:rPr>
                        <a:t>Fluency items that are presented in new ways, as well as some that are routine</a:t>
                      </a:r>
                      <a:endParaRPr>
                        <a:solidFill>
                          <a:srgbClr val="434343"/>
                        </a:solidFill>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spcBef>
                          <a:spcPts val="0"/>
                        </a:spcBef>
                        <a:spcAft>
                          <a:spcPts val="0"/>
                        </a:spcAft>
                        <a:buNone/>
                      </a:pPr>
                      <a:r>
                        <a:rPr lang="en-US">
                          <a:solidFill>
                            <a:srgbClr val="434343"/>
                          </a:solidFill>
                          <a:latin typeface="Lucida Sans"/>
                          <a:ea typeface="Lucida Sans"/>
                          <a:cs typeface="Lucida Sans"/>
                          <a:sym typeface="Lucida Sans"/>
                        </a:rPr>
                        <a:t>Application of mathematics to routine and contrived word problems</a:t>
                      </a:r>
                      <a:endParaRPr>
                        <a:solidFill>
                          <a:srgbClr val="434343"/>
                        </a:solidFill>
                        <a:latin typeface="Lucida Sans"/>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a:solidFill>
                            <a:srgbClr val="434343"/>
                          </a:solidFill>
                          <a:latin typeface="Lucida Sans"/>
                          <a:ea typeface="Lucida Sans"/>
                          <a:cs typeface="Lucida Sans"/>
                          <a:sym typeface="Lucida Sans"/>
                        </a:rPr>
                        <a:t>Application of mathematics to authentic non-routine word problems and real-world situations</a:t>
                      </a:r>
                      <a:endParaRPr>
                        <a:solidFill>
                          <a:srgbClr val="434343"/>
                        </a:solidFill>
                        <a:latin typeface="Lucida Sans"/>
                        <a:ea typeface="Lucida Sans"/>
                        <a:cs typeface="Lucida Sans"/>
                        <a:sym typeface="Lucida Sans"/>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Shape 1104"/>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666666"/>
                </a:solidFill>
                <a:latin typeface="Lucida Sans"/>
                <a:ea typeface="Lucida Sans"/>
                <a:cs typeface="Lucida Sans"/>
                <a:sym typeface="Lucida Sans"/>
              </a:rPr>
              <a:t>Conceptual Problems</a:t>
            </a:r>
            <a:endParaRPr>
              <a:solidFill>
                <a:srgbClr val="666666"/>
              </a:solidFill>
              <a:latin typeface="Lucida Sans"/>
              <a:ea typeface="Lucida Sans"/>
              <a:cs typeface="Lucida Sans"/>
              <a:sym typeface="Lucida Sans"/>
            </a:endParaRPr>
          </a:p>
        </p:txBody>
      </p:sp>
      <p:sp>
        <p:nvSpPr>
          <p:cNvPr id="1105" name="Shape 1105"/>
          <p:cNvSpPr txBox="1"/>
          <p:nvPr/>
        </p:nvSpPr>
        <p:spPr>
          <a:xfrm>
            <a:off x="457200" y="2128356"/>
            <a:ext cx="8229600" cy="2601300"/>
          </a:xfrm>
          <a:prstGeom prst="rect">
            <a:avLst/>
          </a:prstGeom>
          <a:noFill/>
          <a:ln w="9525" cap="flat" cmpd="sng">
            <a:solidFill>
              <a:srgbClr val="25A469"/>
            </a:solidFill>
            <a:prstDash val="solid"/>
            <a:round/>
            <a:headEnd type="none" w="sm" len="sm"/>
            <a:tailEnd type="none" w="sm" len="sm"/>
          </a:ln>
        </p:spPr>
        <p:txBody>
          <a:bodyPr spcFirstLastPara="1" wrap="square" lIns="91425" tIns="91425" rIns="91425" bIns="91425" anchor="t" anchorCtr="0">
            <a:noAutofit/>
          </a:bodyPr>
          <a:lstStyle/>
          <a:p>
            <a:pPr marL="152400" lvl="0" indent="0" rtl="0">
              <a:spcBef>
                <a:spcPts val="0"/>
              </a:spcBef>
              <a:spcAft>
                <a:spcPts val="0"/>
              </a:spcAft>
              <a:buNone/>
            </a:pPr>
            <a:r>
              <a:rPr lang="en-US" sz="2400">
                <a:latin typeface="Lucida Sans"/>
                <a:ea typeface="Lucida Sans"/>
                <a:cs typeface="Lucida Sans"/>
                <a:sym typeface="Lucida Sans"/>
              </a:rPr>
              <a:t>Which number is larger?</a:t>
            </a:r>
            <a:endParaRPr sz="2400">
              <a:solidFill>
                <a:srgbClr val="3F3F39"/>
              </a:solidFill>
              <a:latin typeface="Lucida Sans"/>
              <a:ea typeface="Lucida Sans"/>
              <a:cs typeface="Lucida Sans"/>
              <a:sym typeface="Lucida Sans"/>
            </a:endParaRPr>
          </a:p>
          <a:p>
            <a:pPr marL="342900" lvl="0" indent="-190500" rtl="0">
              <a:spcBef>
                <a:spcPts val="0"/>
              </a:spcBef>
              <a:spcAft>
                <a:spcPts val="0"/>
              </a:spcAft>
              <a:buNone/>
            </a:pPr>
            <a:endParaRPr sz="2400">
              <a:latin typeface="Lucida Sans"/>
              <a:ea typeface="Lucida Sans"/>
              <a:cs typeface="Lucida Sans"/>
              <a:sym typeface="Lucida Sans"/>
            </a:endParaRPr>
          </a:p>
          <a:p>
            <a:pPr marL="342900" lvl="0" indent="-190500" rtl="0">
              <a:spcBef>
                <a:spcPts val="0"/>
              </a:spcBef>
              <a:spcAft>
                <a:spcPts val="0"/>
              </a:spcAft>
              <a:buNone/>
            </a:pPr>
            <a:r>
              <a:rPr lang="en-US" sz="2400">
                <a:latin typeface="Lucida Sans"/>
                <a:ea typeface="Lucida Sans"/>
                <a:cs typeface="Lucida Sans"/>
                <a:sym typeface="Lucida Sans"/>
              </a:rPr>
              <a:t>1.7  or 17 twelfths</a:t>
            </a:r>
            <a:endParaRPr sz="2400">
              <a:latin typeface="Lucida Sans"/>
              <a:ea typeface="Lucida Sans"/>
              <a:cs typeface="Lucida Sans"/>
              <a:sym typeface="Lucida Sans"/>
            </a:endParaRPr>
          </a:p>
          <a:p>
            <a:pPr marL="342900" lvl="0" indent="-190500" rtl="0">
              <a:spcBef>
                <a:spcPts val="0"/>
              </a:spcBef>
              <a:spcAft>
                <a:spcPts val="0"/>
              </a:spcAft>
              <a:buNone/>
            </a:pPr>
            <a:endParaRPr sz="2400">
              <a:latin typeface="Lucida Sans"/>
              <a:ea typeface="Lucida Sans"/>
              <a:cs typeface="Lucida Sans"/>
              <a:sym typeface="Lucida Sans"/>
            </a:endParaRPr>
          </a:p>
          <a:p>
            <a:pPr marL="342900" lvl="0" indent="-190500" rtl="0">
              <a:spcBef>
                <a:spcPts val="0"/>
              </a:spcBef>
              <a:spcAft>
                <a:spcPts val="0"/>
              </a:spcAft>
              <a:buNone/>
            </a:pPr>
            <a:r>
              <a:rPr lang="en-US" sz="2400">
                <a:latin typeface="Lucida Sans"/>
                <a:ea typeface="Lucida Sans"/>
                <a:cs typeface="Lucida Sans"/>
                <a:sym typeface="Lucida Sans"/>
              </a:rPr>
              <a:t>Explain how you can tell without drawing a</a:t>
            </a:r>
            <a:endParaRPr sz="2400">
              <a:solidFill>
                <a:srgbClr val="3F3F39"/>
              </a:solidFill>
              <a:latin typeface="Lucida Sans"/>
              <a:ea typeface="Lucida Sans"/>
              <a:cs typeface="Lucida Sans"/>
              <a:sym typeface="Lucida Sans"/>
            </a:endParaRPr>
          </a:p>
          <a:p>
            <a:pPr marL="342900" lvl="0" indent="-190500" rtl="0">
              <a:spcBef>
                <a:spcPts val="0"/>
              </a:spcBef>
              <a:spcAft>
                <a:spcPts val="0"/>
              </a:spcAft>
              <a:buNone/>
            </a:pPr>
            <a:r>
              <a:rPr lang="en-US" sz="2400">
                <a:latin typeface="Lucida Sans"/>
                <a:ea typeface="Lucida Sans"/>
                <a:cs typeface="Lucida Sans"/>
                <a:sym typeface="Lucida Sans"/>
              </a:rPr>
              <a:t>picture.</a:t>
            </a:r>
            <a:endParaRPr sz="2400">
              <a:latin typeface="Lucida Sans"/>
              <a:ea typeface="Lucida Sans"/>
              <a:cs typeface="Lucida Sans"/>
              <a:sym typeface="Lucid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Shape 1111"/>
          <p:cNvSpPr txBox="1">
            <a:spLocks noGrp="1"/>
          </p:cNvSpPr>
          <p:nvPr>
            <p:ph type="title"/>
          </p:nvPr>
        </p:nvSpPr>
        <p:spPr>
          <a:xfrm>
            <a:off x="304800" y="122229"/>
            <a:ext cx="8572500" cy="808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666666"/>
                </a:solidFill>
                <a:latin typeface="Lucida Sans"/>
                <a:ea typeface="Lucida Sans"/>
                <a:cs typeface="Lucida Sans"/>
                <a:sym typeface="Lucida Sans"/>
              </a:rPr>
              <a:t>Traditional v. Next Gen approach </a:t>
            </a:r>
            <a:endParaRPr>
              <a:solidFill>
                <a:srgbClr val="666666"/>
              </a:solidFill>
              <a:latin typeface="Lucida Sans"/>
              <a:ea typeface="Lucida Sans"/>
              <a:cs typeface="Lucida Sans"/>
              <a:sym typeface="Lucida Sans"/>
            </a:endParaRPr>
          </a:p>
        </p:txBody>
      </p:sp>
      <p:pic>
        <p:nvPicPr>
          <p:cNvPr id="1112" name="Shape 1112"/>
          <p:cNvPicPr preferRelativeResize="0"/>
          <p:nvPr/>
        </p:nvPicPr>
        <p:blipFill>
          <a:blip r:embed="rId3">
            <a:alphaModFix/>
          </a:blip>
          <a:stretch>
            <a:fillRect/>
          </a:stretch>
        </p:blipFill>
        <p:spPr>
          <a:xfrm>
            <a:off x="4504550" y="2147888"/>
            <a:ext cx="3905250" cy="2562225"/>
          </a:xfrm>
          <a:prstGeom prst="rect">
            <a:avLst/>
          </a:prstGeom>
          <a:noFill/>
          <a:ln>
            <a:noFill/>
          </a:ln>
        </p:spPr>
      </p:pic>
      <p:pic>
        <p:nvPicPr>
          <p:cNvPr id="1113" name="Shape 1113"/>
          <p:cNvPicPr preferRelativeResize="0"/>
          <p:nvPr/>
        </p:nvPicPr>
        <p:blipFill>
          <a:blip r:embed="rId4">
            <a:alphaModFix/>
          </a:blip>
          <a:stretch>
            <a:fillRect/>
          </a:stretch>
        </p:blipFill>
        <p:spPr>
          <a:xfrm>
            <a:off x="304800" y="1129929"/>
            <a:ext cx="4021175" cy="49385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Shape 1118"/>
          <p:cNvSpPr txBox="1">
            <a:spLocks noGrp="1"/>
          </p:cNvSpPr>
          <p:nvPr>
            <p:ph type="title"/>
          </p:nvPr>
        </p:nvSpPr>
        <p:spPr>
          <a:xfrm>
            <a:off x="216568" y="2587889"/>
            <a:ext cx="8620500" cy="197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Allerta"/>
              <a:buNone/>
            </a:pPr>
            <a:r>
              <a:rPr lang="en-US" sz="2800" b="0" i="0" u="none" strike="noStrike" cap="none">
                <a:solidFill>
                  <a:schemeClr val="lt1"/>
                </a:solidFill>
                <a:latin typeface="Lucida Sans"/>
                <a:ea typeface="Lucida Sans"/>
                <a:cs typeface="Lucida Sans"/>
                <a:sym typeface="Lucida Sans"/>
              </a:rPr>
              <a:t>Question</a:t>
            </a:r>
            <a:r>
              <a:rPr lang="en-US">
                <a:latin typeface="Lucida Sans"/>
                <a:ea typeface="Lucida Sans"/>
                <a:cs typeface="Lucida Sans"/>
                <a:sym typeface="Lucida Sans"/>
              </a:rPr>
              <a:t>:</a:t>
            </a:r>
            <a:endParaRPr sz="2800" b="0" i="0" u="none" strike="noStrike" cap="none">
              <a:solidFill>
                <a:schemeClr val="lt1"/>
              </a:solidFill>
              <a:latin typeface="Lucida Sans"/>
              <a:ea typeface="Lucida Sans"/>
              <a:cs typeface="Lucida Sans"/>
              <a:sym typeface="Lucida Sans"/>
            </a:endParaRPr>
          </a:p>
          <a:p>
            <a:pPr marL="0" lvl="0" indent="0" algn="ctr" rtl="0">
              <a:lnSpc>
                <a:spcPct val="115000"/>
              </a:lnSpc>
              <a:spcBef>
                <a:spcPts val="0"/>
              </a:spcBef>
              <a:spcAft>
                <a:spcPts val="0"/>
              </a:spcAft>
              <a:buClr>
                <a:schemeClr val="dk1"/>
              </a:buClr>
              <a:buSzPts val="1100"/>
              <a:buFont typeface="Arial"/>
              <a:buNone/>
            </a:pPr>
            <a:r>
              <a:rPr lang="en-US" sz="2400">
                <a:solidFill>
                  <a:srgbClr val="FFFFFF"/>
                </a:solidFill>
                <a:latin typeface="Lucida Sans"/>
                <a:ea typeface="Lucida Sans"/>
                <a:cs typeface="Lucida Sans"/>
                <a:sym typeface="Lucida Sans"/>
              </a:rPr>
              <a:t>What obstacles do teachers face in adjusting to the “new” style of math assessments?</a:t>
            </a:r>
            <a:br>
              <a:rPr lang="en-US" sz="2400" u="none" strike="noStrike" cap="none">
                <a:solidFill>
                  <a:srgbClr val="FFFFFF"/>
                </a:solidFill>
                <a:latin typeface="Lucida Sans"/>
                <a:ea typeface="Lucida Sans"/>
                <a:cs typeface="Lucida Sans"/>
                <a:sym typeface="Lucida Sans"/>
              </a:rPr>
            </a:br>
            <a:br>
              <a:rPr lang="en-US" sz="2800" b="0" i="0" u="none" strike="noStrike" cap="none">
                <a:solidFill>
                  <a:schemeClr val="lt1"/>
                </a:solidFill>
                <a:latin typeface="Lucida Sans"/>
                <a:ea typeface="Lucida Sans"/>
                <a:cs typeface="Lucida Sans"/>
                <a:sym typeface="Lucida Sans"/>
              </a:rPr>
            </a:br>
            <a:r>
              <a:rPr lang="en-US" sz="1400" b="0" i="0" u="none" strike="noStrike" cap="none">
                <a:solidFill>
                  <a:schemeClr val="lt1"/>
                </a:solidFill>
                <a:latin typeface="Lucida Sans"/>
                <a:ea typeface="Lucida Sans"/>
                <a:cs typeface="Lucida Sans"/>
                <a:sym typeface="Lucida Sans"/>
              </a:rPr>
              <a:t>Please use the Questions tab on your control panel to respond.</a:t>
            </a:r>
            <a:endParaRPr sz="1400" b="0" i="0" u="none" strike="noStrike" cap="none">
              <a:solidFill>
                <a:schemeClr val="lt1"/>
              </a:solidFill>
              <a:latin typeface="Lucida Sans"/>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endParaRPr sz="1200">
              <a:latin typeface="Lucida Sans"/>
              <a:ea typeface="Lucida Sans"/>
              <a:cs typeface="Lucida Sans"/>
              <a:sym typeface="Lucid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Shape 1124"/>
          <p:cNvSpPr txBox="1">
            <a:spLocks noGrp="1"/>
          </p:cNvSpPr>
          <p:nvPr>
            <p:ph type="title"/>
          </p:nvPr>
        </p:nvSpPr>
        <p:spPr>
          <a:xfrm>
            <a:off x="216568" y="2829677"/>
            <a:ext cx="8752200" cy="905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600" b="0" i="0" u="none" strike="noStrike" cap="none">
                <a:solidFill>
                  <a:schemeClr val="lt1"/>
                </a:solidFill>
                <a:latin typeface="Lucida Sans"/>
                <a:ea typeface="Lucida Sans"/>
                <a:cs typeface="Lucida Sans"/>
                <a:sym typeface="Lucida Sans"/>
              </a:rPr>
              <a:t>Section 2:</a:t>
            </a:r>
            <a:r>
              <a:rPr lang="en-US" sz="2600">
                <a:latin typeface="Lucida Sans"/>
                <a:ea typeface="Lucida Sans"/>
                <a:cs typeface="Lucida Sans"/>
                <a:sym typeface="Lucida Sans"/>
              </a:rPr>
              <a:t> How do SAP’s mini-assessments for mathematics serve a model for high-quality, aligned assessments?</a:t>
            </a:r>
            <a:endParaRPr sz="26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Shape 99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595959"/>
                </a:solidFill>
                <a:latin typeface="Lucida Sans"/>
                <a:ea typeface="Lucida Sans"/>
                <a:cs typeface="Lucida Sans"/>
                <a:sym typeface="Lucida Sans"/>
              </a:rPr>
              <a:t>Introductions</a:t>
            </a:r>
            <a:endParaRPr/>
          </a:p>
        </p:txBody>
      </p:sp>
      <p:sp>
        <p:nvSpPr>
          <p:cNvPr id="998" name="Shape 9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95959"/>
              </a:buClr>
              <a:buSzPts val="550"/>
              <a:buFont typeface="Arial"/>
              <a:buNone/>
            </a:pPr>
            <a:r>
              <a:rPr lang="en-US" sz="2200" b="0" i="0" u="none" strike="noStrike" cap="none">
                <a:solidFill>
                  <a:srgbClr val="595959"/>
                </a:solidFill>
                <a:latin typeface="Lucida Sans"/>
                <a:ea typeface="Lucida Sans"/>
                <a:cs typeface="Lucida Sans"/>
                <a:sym typeface="Lucida Sans"/>
              </a:rPr>
              <a:t>Your hosts from the SAP </a:t>
            </a:r>
            <a:r>
              <a:rPr lang="en-US"/>
              <a:t>Professional Learning</a:t>
            </a:r>
            <a:r>
              <a:rPr lang="en-US" sz="2200" b="0" i="0" u="none" strike="noStrike" cap="none">
                <a:solidFill>
                  <a:srgbClr val="595959"/>
                </a:solidFill>
                <a:latin typeface="Lucida Sans"/>
                <a:ea typeface="Lucida Sans"/>
                <a:cs typeface="Lucida Sans"/>
                <a:sym typeface="Lucida Sans"/>
              </a:rPr>
              <a:t> Team</a:t>
            </a:r>
            <a:endParaRPr/>
          </a:p>
          <a:p>
            <a:pPr marL="457200" marR="0" lvl="0" indent="-368300" algn="l" rtl="0">
              <a:lnSpc>
                <a:spcPct val="80000"/>
              </a:lnSpc>
              <a:spcBef>
                <a:spcPts val="0"/>
              </a:spcBef>
              <a:spcAft>
                <a:spcPts val="0"/>
              </a:spcAft>
              <a:buSzPts val="2200"/>
              <a:buChar char="•"/>
            </a:pPr>
            <a:r>
              <a:rPr lang="en-US" sz="2200" b="0" i="0" u="none" strike="noStrike" cap="none">
                <a:solidFill>
                  <a:srgbClr val="595959"/>
                </a:solidFill>
                <a:latin typeface="Lucida Sans"/>
                <a:ea typeface="Lucida Sans"/>
                <a:cs typeface="Lucida Sans"/>
                <a:sym typeface="Lucida Sans"/>
              </a:rPr>
              <a:t>Jennie Beltramini, </a:t>
            </a:r>
            <a:r>
              <a:rPr lang="en-US"/>
              <a:t>Math Specialist</a:t>
            </a:r>
            <a:endParaRPr/>
          </a:p>
          <a:p>
            <a:pPr marL="457200" marR="0" lvl="0" indent="-368300" algn="l" rtl="0">
              <a:lnSpc>
                <a:spcPct val="80000"/>
              </a:lnSpc>
              <a:spcBef>
                <a:spcPts val="0"/>
              </a:spcBef>
              <a:spcAft>
                <a:spcPts val="0"/>
              </a:spcAft>
              <a:buSzPts val="2200"/>
              <a:buChar char="•"/>
            </a:pPr>
            <a:r>
              <a:rPr lang="en-US"/>
              <a:t>Tori Filler</a:t>
            </a:r>
            <a:r>
              <a:rPr lang="en-US" sz="2200" b="0" i="0" u="none" strike="noStrike" cap="none">
                <a:solidFill>
                  <a:srgbClr val="595959"/>
                </a:solidFill>
                <a:latin typeface="Lucida Sans"/>
                <a:ea typeface="Lucida Sans"/>
                <a:cs typeface="Lucida Sans"/>
                <a:sym typeface="Lucida Sans"/>
              </a:rPr>
              <a:t>, ELA/Literacy</a:t>
            </a:r>
            <a:r>
              <a:rPr lang="en-US"/>
              <a:t> Specialist</a:t>
            </a:r>
            <a:endParaRPr/>
          </a:p>
          <a:p>
            <a:pPr marL="0" marR="0" lvl="0" indent="0" algn="l" rtl="0">
              <a:lnSpc>
                <a:spcPct val="80000"/>
              </a:lnSpc>
              <a:spcBef>
                <a:spcPts val="0"/>
              </a:spcBef>
              <a:spcAft>
                <a:spcPts val="0"/>
              </a:spcAft>
              <a:buNone/>
            </a:pPr>
            <a:endParaRPr/>
          </a:p>
          <a:p>
            <a:pPr marL="0" marR="0" lvl="0" indent="0" algn="l" rtl="0">
              <a:lnSpc>
                <a:spcPct val="80000"/>
              </a:lnSpc>
              <a:spcBef>
                <a:spcPts val="0"/>
              </a:spcBef>
              <a:spcAft>
                <a:spcPts val="0"/>
              </a:spcAft>
              <a:buClr>
                <a:srgbClr val="3F3F39"/>
              </a:buClr>
              <a:buSzPts val="55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80000"/>
              </a:lnSpc>
              <a:spcBef>
                <a:spcPts val="0"/>
              </a:spcBef>
              <a:spcAft>
                <a:spcPts val="0"/>
              </a:spcAft>
              <a:buClr>
                <a:srgbClr val="595959"/>
              </a:buClr>
              <a:buSzPts val="550"/>
              <a:buFont typeface="Arial"/>
              <a:buNone/>
            </a:pPr>
            <a:r>
              <a:rPr lang="en-US" sz="2200" b="0" i="0" u="none" strike="noStrike" cap="none">
                <a:solidFill>
                  <a:srgbClr val="595959"/>
                </a:solidFill>
                <a:latin typeface="Lucida Sans"/>
                <a:ea typeface="Lucida Sans"/>
                <a:cs typeface="Lucida Sans"/>
                <a:sym typeface="Lucida Sans"/>
              </a:rPr>
              <a:t>This Month’s Guests - </a:t>
            </a:r>
            <a:endParaRPr sz="2200" b="0" i="0" u="none" strike="noStrike" cap="none">
              <a:solidFill>
                <a:srgbClr val="595959"/>
              </a:solidFill>
              <a:latin typeface="Lucida Sans"/>
              <a:ea typeface="Lucida Sans"/>
              <a:cs typeface="Lucida Sans"/>
              <a:sym typeface="Lucida Sans"/>
            </a:endParaRPr>
          </a:p>
          <a:p>
            <a:pPr marL="457200" marR="0" lvl="0" indent="-368300" algn="l" rtl="0">
              <a:lnSpc>
                <a:spcPct val="80000"/>
              </a:lnSpc>
              <a:spcBef>
                <a:spcPts val="0"/>
              </a:spcBef>
              <a:spcAft>
                <a:spcPts val="0"/>
              </a:spcAft>
              <a:buSzPts val="2200"/>
              <a:buChar char="•"/>
            </a:pPr>
            <a:r>
              <a:rPr lang="en-US"/>
              <a:t>Astrid Fossum, Senior Mathematics Specialist</a:t>
            </a:r>
            <a:endParaRPr/>
          </a:p>
          <a:p>
            <a:pPr marL="457200" marR="0" lvl="0" indent="-368300" algn="l" rtl="0">
              <a:lnSpc>
                <a:spcPct val="80000"/>
              </a:lnSpc>
              <a:spcBef>
                <a:spcPts val="0"/>
              </a:spcBef>
              <a:spcAft>
                <a:spcPts val="0"/>
              </a:spcAft>
              <a:buSzPts val="2200"/>
              <a:buChar char="•"/>
            </a:pPr>
            <a:r>
              <a:rPr lang="en-US"/>
              <a:t>Michelle Douglas-Meyer, Instructional Coach</a:t>
            </a:r>
            <a:endParaRPr/>
          </a:p>
          <a:p>
            <a:pPr marL="742950" marR="0" lvl="1" indent="-171450" algn="l" rtl="0">
              <a:lnSpc>
                <a:spcPct val="80000"/>
              </a:lnSpc>
              <a:spcBef>
                <a:spcPts val="370"/>
              </a:spcBef>
              <a:spcAft>
                <a:spcPts val="0"/>
              </a:spcAft>
              <a:buClr>
                <a:srgbClr val="3F3F39"/>
              </a:buClr>
              <a:buSzPts val="463"/>
              <a:buFont typeface="Arial"/>
              <a:buNone/>
            </a:pPr>
            <a:endParaRPr sz="1850" b="0" i="0" u="none" strike="noStrike" cap="none">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Shape 1130"/>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600">
                <a:solidFill>
                  <a:srgbClr val="666666"/>
                </a:solidFill>
                <a:latin typeface="Lucida Sans"/>
                <a:ea typeface="Lucida Sans"/>
                <a:cs typeface="Lucida Sans"/>
                <a:sym typeface="Lucida Sans"/>
              </a:rPr>
              <a:t>SAP Mini-Assessments on</a:t>
            </a:r>
            <a:r>
              <a:rPr lang="en-US" sz="2600">
                <a:solidFill>
                  <a:srgbClr val="666666"/>
                </a:solidFill>
                <a:uFill>
                  <a:noFill/>
                </a:uFill>
                <a:latin typeface="Lucida Sans"/>
                <a:ea typeface="Lucida Sans"/>
                <a:cs typeface="Lucida Sans"/>
                <a:sym typeface="Lucida Sans"/>
                <a:hlinkClick r:id="rId3"/>
              </a:rPr>
              <a:t> AchieveTheCore.Or</a:t>
            </a:r>
            <a:r>
              <a:rPr lang="en-US" sz="2600">
                <a:solidFill>
                  <a:srgbClr val="666666"/>
                </a:solidFill>
                <a:uFill>
                  <a:noFill/>
                </a:uFill>
                <a:latin typeface="Lucida Sans"/>
                <a:ea typeface="Lucida Sans"/>
                <a:cs typeface="Lucida Sans"/>
                <a:sym typeface="Lucida Sans"/>
                <a:hlinkClick r:id="rId3"/>
              </a:rPr>
              <a:t>g</a:t>
            </a:r>
            <a:endParaRPr sz="2600">
              <a:solidFill>
                <a:srgbClr val="666666"/>
              </a:solidFill>
              <a:latin typeface="Lucida Sans"/>
              <a:ea typeface="Lucida Sans"/>
              <a:cs typeface="Lucida Sans"/>
              <a:sym typeface="Lucida Sans"/>
            </a:endParaRPr>
          </a:p>
        </p:txBody>
      </p:sp>
      <p:pic>
        <p:nvPicPr>
          <p:cNvPr id="1131" name="Shape 1131"/>
          <p:cNvPicPr preferRelativeResize="0"/>
          <p:nvPr/>
        </p:nvPicPr>
        <p:blipFill>
          <a:blip r:embed="rId4">
            <a:alphaModFix/>
          </a:blip>
          <a:stretch>
            <a:fillRect/>
          </a:stretch>
        </p:blipFill>
        <p:spPr>
          <a:xfrm>
            <a:off x="875425" y="1171087"/>
            <a:ext cx="7393143" cy="5135563"/>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Shape 1137"/>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a:solidFill>
                  <a:srgbClr val="666666"/>
                </a:solidFill>
                <a:latin typeface="Lucida Sans"/>
                <a:ea typeface="Lucida Sans"/>
                <a:cs typeface="Lucida Sans"/>
                <a:sym typeface="Lucida Sans"/>
              </a:rPr>
              <a:t>SAP Mini Assessment Example</a:t>
            </a:r>
            <a:endParaRPr sz="2800">
              <a:solidFill>
                <a:srgbClr val="666666"/>
              </a:solidFill>
              <a:latin typeface="Lucida Sans"/>
              <a:ea typeface="Lucida Sans"/>
              <a:cs typeface="Lucida Sans"/>
              <a:sym typeface="Lucida Sans"/>
            </a:endParaRPr>
          </a:p>
        </p:txBody>
      </p:sp>
      <p:pic>
        <p:nvPicPr>
          <p:cNvPr id="1138" name="Shape 1138"/>
          <p:cNvPicPr preferRelativeResize="0"/>
          <p:nvPr/>
        </p:nvPicPr>
        <p:blipFill>
          <a:blip r:embed="rId3">
            <a:alphaModFix/>
          </a:blip>
          <a:stretch>
            <a:fillRect/>
          </a:stretch>
        </p:blipFill>
        <p:spPr>
          <a:xfrm>
            <a:off x="1763975" y="1237587"/>
            <a:ext cx="5654161" cy="5135563"/>
          </a:xfrm>
          <a:prstGeom prst="rect">
            <a:avLst/>
          </a:prstGeom>
          <a:noFill/>
          <a:ln w="9525" cap="flat" cmpd="sng">
            <a:solidFill>
              <a:srgbClr val="434343"/>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Shape 1144"/>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sz="2600">
                <a:solidFill>
                  <a:srgbClr val="666666"/>
                </a:solidFill>
                <a:latin typeface="Lucida Sans"/>
                <a:ea typeface="Lucida Sans"/>
                <a:cs typeface="Lucida Sans"/>
                <a:sym typeface="Lucida Sans"/>
              </a:rPr>
              <a:t>Components with a math mini assessment</a:t>
            </a:r>
            <a:endParaRPr sz="2600" b="0" i="0" u="none" strike="noStrike" cap="none">
              <a:solidFill>
                <a:srgbClr val="595959"/>
              </a:solidFill>
              <a:latin typeface="Lucida Sans"/>
              <a:ea typeface="Lucida Sans"/>
              <a:cs typeface="Lucida Sans"/>
              <a:sym typeface="Lucida Sans"/>
            </a:endParaRPr>
          </a:p>
        </p:txBody>
      </p:sp>
      <p:sp>
        <p:nvSpPr>
          <p:cNvPr id="1145" name="Shape 1145"/>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800100" marR="0" lvl="0" indent="-355600" algn="l" rtl="0">
              <a:lnSpc>
                <a:spcPct val="114000"/>
              </a:lnSpc>
              <a:spcBef>
                <a:spcPts val="0"/>
              </a:spcBef>
              <a:spcAft>
                <a:spcPts val="0"/>
              </a:spcAft>
              <a:buClr>
                <a:srgbClr val="595959"/>
              </a:buClr>
              <a:buSzPts val="2400"/>
              <a:buFont typeface="Lucida Sans"/>
              <a:buChar char="-"/>
            </a:pPr>
            <a:r>
              <a:rPr lang="en-US" sz="2400">
                <a:latin typeface="Lucida Sans"/>
                <a:ea typeface="Lucida Sans"/>
                <a:cs typeface="Lucida Sans"/>
                <a:sym typeface="Lucida Sans"/>
              </a:rPr>
              <a:t>Overview (for teachers)</a:t>
            </a:r>
            <a:endParaRPr sz="2400">
              <a:latin typeface="Lucida Sans"/>
              <a:ea typeface="Lucida Sans"/>
              <a:cs typeface="Lucida Sans"/>
              <a:sym typeface="Lucida Sans"/>
            </a:endParaRPr>
          </a:p>
          <a:p>
            <a:pPr marL="800100" marR="0" lvl="0" indent="-355600" algn="l" rtl="0">
              <a:lnSpc>
                <a:spcPct val="114000"/>
              </a:lnSpc>
              <a:spcBef>
                <a:spcPts val="600"/>
              </a:spcBef>
              <a:spcAft>
                <a:spcPts val="0"/>
              </a:spcAft>
              <a:buClr>
                <a:srgbClr val="595959"/>
              </a:buClr>
              <a:buSzPts val="2400"/>
              <a:buFont typeface="Lucida Sans"/>
              <a:buChar char="-"/>
            </a:pPr>
            <a:r>
              <a:rPr lang="en-US" sz="2400">
                <a:latin typeface="Lucida Sans"/>
                <a:ea typeface="Lucida Sans"/>
                <a:cs typeface="Lucida Sans"/>
                <a:sym typeface="Lucida Sans"/>
              </a:rPr>
              <a:t>Making the Shifts (for teachers)</a:t>
            </a:r>
            <a:endParaRPr sz="2400">
              <a:latin typeface="Lucida Sans"/>
              <a:ea typeface="Lucida Sans"/>
              <a:cs typeface="Lucida Sans"/>
              <a:sym typeface="Lucida Sans"/>
            </a:endParaRPr>
          </a:p>
          <a:p>
            <a:pPr marL="800100" marR="0" lvl="0" indent="-355600" algn="l" rtl="0">
              <a:lnSpc>
                <a:spcPct val="114000"/>
              </a:lnSpc>
              <a:spcBef>
                <a:spcPts val="600"/>
              </a:spcBef>
              <a:spcAft>
                <a:spcPts val="0"/>
              </a:spcAft>
              <a:buClr>
                <a:srgbClr val="595959"/>
              </a:buClr>
              <a:buSzPts val="2400"/>
              <a:buFont typeface="Lucida Sans"/>
              <a:buChar char="-"/>
            </a:pPr>
            <a:r>
              <a:rPr lang="en-US" sz="2400">
                <a:latin typeface="Lucida Sans"/>
                <a:ea typeface="Lucida Sans"/>
                <a:cs typeface="Lucida Sans"/>
                <a:sym typeface="Lucida Sans"/>
              </a:rPr>
              <a:t>A Closer Look (for teachers)</a:t>
            </a:r>
            <a:endParaRPr sz="2400">
              <a:latin typeface="Lucida Sans"/>
              <a:ea typeface="Lucida Sans"/>
              <a:cs typeface="Lucida Sans"/>
              <a:sym typeface="Lucida Sans"/>
            </a:endParaRPr>
          </a:p>
          <a:p>
            <a:pPr marL="800100" marR="0" lvl="0" indent="-355600" algn="l" rtl="0">
              <a:lnSpc>
                <a:spcPct val="114000"/>
              </a:lnSpc>
              <a:spcBef>
                <a:spcPts val="600"/>
              </a:spcBef>
              <a:spcAft>
                <a:spcPts val="0"/>
              </a:spcAft>
              <a:buClr>
                <a:srgbClr val="595959"/>
              </a:buClr>
              <a:buSzPts val="2400"/>
              <a:buFont typeface="Lucida Sans"/>
              <a:buChar char="-"/>
            </a:pPr>
            <a:r>
              <a:rPr lang="en-US" sz="2400">
                <a:latin typeface="Lucida Sans"/>
                <a:ea typeface="Lucida Sans"/>
                <a:cs typeface="Lucida Sans"/>
                <a:sym typeface="Lucida Sans"/>
              </a:rPr>
              <a:t>Mini-assessment (for student)</a:t>
            </a:r>
            <a:endParaRPr sz="2400">
              <a:latin typeface="Lucida Sans"/>
              <a:ea typeface="Lucida Sans"/>
              <a:cs typeface="Lucida Sans"/>
              <a:sym typeface="Lucida Sans"/>
            </a:endParaRPr>
          </a:p>
          <a:p>
            <a:pPr marL="800100" marR="0" lvl="0" indent="-355600" algn="l" rtl="0">
              <a:lnSpc>
                <a:spcPct val="114000"/>
              </a:lnSpc>
              <a:spcBef>
                <a:spcPts val="600"/>
              </a:spcBef>
              <a:spcAft>
                <a:spcPts val="0"/>
              </a:spcAft>
              <a:buClr>
                <a:srgbClr val="595959"/>
              </a:buClr>
              <a:buSzPts val="2400"/>
              <a:buFont typeface="Lucida Sans"/>
              <a:buChar char="-"/>
            </a:pPr>
            <a:r>
              <a:rPr lang="en-US" sz="2400">
                <a:latin typeface="Lucida Sans"/>
                <a:ea typeface="Lucida Sans"/>
                <a:cs typeface="Lucida Sans"/>
                <a:sym typeface="Lucida Sans"/>
              </a:rPr>
              <a:t>Answer key and annotations (for teachers and/or students, depending on use case)</a:t>
            </a:r>
            <a:endParaRPr sz="2400">
              <a:latin typeface="Lucida Sans"/>
              <a:ea typeface="Lucida Sans"/>
              <a:cs typeface="Lucida Sans"/>
              <a:sym typeface="Lucida Sans"/>
            </a:endParaRPr>
          </a:p>
          <a:p>
            <a:pPr marL="800100" marR="0" lvl="0" indent="-355600" algn="l" rtl="0">
              <a:lnSpc>
                <a:spcPct val="114000"/>
              </a:lnSpc>
              <a:spcBef>
                <a:spcPts val="600"/>
              </a:spcBef>
              <a:spcAft>
                <a:spcPts val="600"/>
              </a:spcAft>
              <a:buClr>
                <a:srgbClr val="595959"/>
              </a:buClr>
              <a:buSzPts val="2400"/>
              <a:buFont typeface="Lucida Sans"/>
              <a:buChar char="-"/>
            </a:pPr>
            <a:r>
              <a:rPr lang="en-US" sz="2400">
                <a:latin typeface="Lucida Sans"/>
                <a:ea typeface="Lucida Sans"/>
                <a:cs typeface="Lucida Sans"/>
                <a:sym typeface="Lucida Sans"/>
              </a:rPr>
              <a:t>Links to progression documents (dependent), Focus by grade level documents (for teachers).</a:t>
            </a:r>
            <a:endParaRPr sz="2400">
              <a:latin typeface="Lucida Sans"/>
              <a:ea typeface="Lucida Sans"/>
              <a:cs typeface="Lucida Sans"/>
              <a:sym typeface="Lucida Sans"/>
            </a:endParaRPr>
          </a:p>
        </p:txBody>
      </p:sp>
      <p:pic>
        <p:nvPicPr>
          <p:cNvPr id="1146" name="Shape 1146" descr="See the source image"/>
          <p:cNvPicPr preferRelativeResize="0"/>
          <p:nvPr/>
        </p:nvPicPr>
        <p:blipFill>
          <a:blip r:embed="rId3">
            <a:alphaModFix/>
          </a:blip>
          <a:stretch>
            <a:fillRect/>
          </a:stretch>
        </p:blipFill>
        <p:spPr>
          <a:xfrm>
            <a:off x="5910950" y="845350"/>
            <a:ext cx="3516026" cy="26370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Shape 1151"/>
          <p:cNvSpPr txBox="1">
            <a:spLocks noGrp="1"/>
          </p:cNvSpPr>
          <p:nvPr>
            <p:ph type="title"/>
          </p:nvPr>
        </p:nvSpPr>
        <p:spPr>
          <a:xfrm>
            <a:off x="216568" y="2587889"/>
            <a:ext cx="8620500" cy="197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Allerta"/>
              <a:buNone/>
            </a:pPr>
            <a:r>
              <a:rPr lang="en-US" sz="2800" b="0" i="0" u="none" strike="noStrike" cap="none">
                <a:solidFill>
                  <a:schemeClr val="lt1"/>
                </a:solidFill>
                <a:latin typeface="Lucida Sans"/>
                <a:ea typeface="Lucida Sans"/>
                <a:cs typeface="Lucida Sans"/>
                <a:sym typeface="Lucida Sans"/>
              </a:rPr>
              <a:t>Question</a:t>
            </a:r>
            <a:r>
              <a:rPr lang="en-US">
                <a:latin typeface="Lucida Sans"/>
                <a:ea typeface="Lucida Sans"/>
                <a:cs typeface="Lucida Sans"/>
                <a:sym typeface="Lucida Sans"/>
              </a:rPr>
              <a:t>:</a:t>
            </a:r>
            <a:endParaRPr sz="2800" b="0" i="0" u="none" strike="noStrike" cap="none">
              <a:solidFill>
                <a:schemeClr val="lt1"/>
              </a:solidFill>
              <a:latin typeface="Lucida Sans"/>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r>
              <a:rPr lang="en-US">
                <a:latin typeface="Lucida Sans"/>
                <a:ea typeface="Lucida Sans"/>
                <a:cs typeface="Lucida Sans"/>
                <a:sym typeface="Lucida Sans"/>
              </a:rPr>
              <a:t>How could you use SAP’s mini-assessments in your setting to improve alignment to high-quality assessment</a:t>
            </a:r>
            <a:r>
              <a:rPr lang="en-US" sz="2800" b="0" i="0" u="none" strike="noStrike" cap="none">
                <a:solidFill>
                  <a:schemeClr val="lt1"/>
                </a:solidFill>
                <a:latin typeface="Lucida Sans"/>
                <a:ea typeface="Lucida Sans"/>
                <a:cs typeface="Lucida Sans"/>
                <a:sym typeface="Lucida Sans"/>
              </a:rPr>
              <a:t>? </a:t>
            </a:r>
            <a:br>
              <a:rPr lang="en-US" sz="2800" b="0" i="0" u="none" strike="noStrike" cap="none">
                <a:solidFill>
                  <a:schemeClr val="lt1"/>
                </a:solidFill>
                <a:latin typeface="Lucida Sans"/>
                <a:ea typeface="Lucida Sans"/>
                <a:cs typeface="Lucida Sans"/>
                <a:sym typeface="Lucida Sans"/>
              </a:rPr>
            </a:br>
            <a:br>
              <a:rPr lang="en-US" sz="2800" b="0" i="0" u="none" strike="noStrike" cap="none">
                <a:solidFill>
                  <a:schemeClr val="lt1"/>
                </a:solidFill>
                <a:latin typeface="Lucida Sans"/>
                <a:ea typeface="Lucida Sans"/>
                <a:cs typeface="Lucida Sans"/>
                <a:sym typeface="Lucida Sans"/>
              </a:rPr>
            </a:br>
            <a:r>
              <a:rPr lang="en-US" sz="1400" b="0" i="0" u="none" strike="noStrike" cap="none">
                <a:solidFill>
                  <a:schemeClr val="lt1"/>
                </a:solidFill>
                <a:latin typeface="Lucida Sans"/>
                <a:ea typeface="Lucida Sans"/>
                <a:cs typeface="Lucida Sans"/>
                <a:sym typeface="Lucida Sans"/>
              </a:rPr>
              <a:t>Please use the Questions tab on your control panel to respond.</a:t>
            </a:r>
            <a:endParaRPr sz="1400" b="0" i="0" u="none" strike="noStrike" cap="none">
              <a:solidFill>
                <a:schemeClr val="lt1"/>
              </a:solidFill>
              <a:latin typeface="Lucida Sans"/>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endParaRPr sz="1400">
              <a:latin typeface="Lucida Sans"/>
              <a:ea typeface="Lucida Sans"/>
              <a:cs typeface="Lucida Sans"/>
              <a:sym typeface="Lucida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Shape 1157"/>
          <p:cNvSpPr txBox="1">
            <a:spLocks noGrp="1"/>
          </p:cNvSpPr>
          <p:nvPr>
            <p:ph type="title"/>
          </p:nvPr>
        </p:nvSpPr>
        <p:spPr>
          <a:xfrm>
            <a:off x="284950" y="2829675"/>
            <a:ext cx="89352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600" b="0" i="0" u="none" strike="noStrike" cap="none">
                <a:solidFill>
                  <a:schemeClr val="lt1"/>
                </a:solidFill>
                <a:latin typeface="Lucida Sans"/>
                <a:ea typeface="Lucida Sans"/>
                <a:cs typeface="Lucida Sans"/>
                <a:sym typeface="Lucida Sans"/>
              </a:rPr>
              <a:t>Section 3: How have educators used the mini-assessments in their setting</a:t>
            </a:r>
            <a:r>
              <a:rPr lang="en-US" sz="2600">
                <a:latin typeface="Lucida Sans"/>
                <a:ea typeface="Lucida Sans"/>
                <a:cs typeface="Lucida Sans"/>
                <a:sym typeface="Lucida Sans"/>
              </a:rPr>
              <a:t>s</a:t>
            </a:r>
            <a:r>
              <a:rPr lang="en-US" sz="2600" b="0" i="0" u="none" strike="noStrike" cap="none">
                <a:solidFill>
                  <a:schemeClr val="lt1"/>
                </a:solidFill>
                <a:latin typeface="Lucida Sans"/>
                <a:ea typeface="Lucida Sans"/>
                <a:cs typeface="Lucida Sans"/>
                <a:sym typeface="Lucida Sans"/>
              </a:rPr>
              <a:t>?  </a:t>
            </a:r>
            <a:endParaRPr sz="26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Shape 1163"/>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a:t>Michelle Douglas-Meyer</a:t>
            </a:r>
            <a:endParaRPr/>
          </a:p>
          <a:p>
            <a:pPr marL="0" marR="0" lvl="0" indent="0" algn="l" rtl="0">
              <a:lnSpc>
                <a:spcPct val="100000"/>
              </a:lnSpc>
              <a:spcBef>
                <a:spcPts val="0"/>
              </a:spcBef>
              <a:spcAft>
                <a:spcPts val="0"/>
              </a:spcAft>
              <a:buClr>
                <a:schemeClr val="lt1"/>
              </a:buClr>
              <a:buSzPts val="2800"/>
              <a:buFont typeface="Allerta"/>
              <a:buNone/>
            </a:pPr>
            <a:r>
              <a:rPr lang="en-US"/>
              <a:t>Instructional Coach</a:t>
            </a:r>
            <a:endParaRPr/>
          </a:p>
          <a:p>
            <a:pPr marL="0" marR="0" lvl="0" indent="0" algn="l" rtl="0">
              <a:lnSpc>
                <a:spcPct val="100000"/>
              </a:lnSpc>
              <a:spcBef>
                <a:spcPts val="0"/>
              </a:spcBef>
              <a:spcAft>
                <a:spcPts val="0"/>
              </a:spcAft>
              <a:buClr>
                <a:schemeClr val="lt1"/>
              </a:buClr>
              <a:buSzPts val="2800"/>
              <a:buFont typeface="Allerta"/>
              <a:buNone/>
            </a:pPr>
            <a:r>
              <a:rPr lang="en-US"/>
              <a:t>Milwaukee, Wisconsin</a:t>
            </a:r>
            <a:endParaRPr/>
          </a:p>
        </p:txBody>
      </p:sp>
      <p:sp>
        <p:nvSpPr>
          <p:cNvPr id="1164" name="Shape 1164"/>
          <p:cNvSpPr txBox="1"/>
          <p:nvPr/>
        </p:nvSpPr>
        <p:spPr>
          <a:xfrm>
            <a:off x="6592175" y="2374600"/>
            <a:ext cx="1807500" cy="109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ucida Sans"/>
              <a:ea typeface="Lucida Sans"/>
              <a:cs typeface="Lucida Sans"/>
              <a:sym typeface="Lucida Sans"/>
            </a:endParaRPr>
          </a:p>
        </p:txBody>
      </p:sp>
      <p:pic>
        <p:nvPicPr>
          <p:cNvPr id="1165" name="Shape 1165"/>
          <p:cNvPicPr preferRelativeResize="0"/>
          <p:nvPr/>
        </p:nvPicPr>
        <p:blipFill rotWithShape="1">
          <a:blip r:embed="rId3">
            <a:alphaModFix/>
          </a:blip>
          <a:srcRect l="11021" t="14842" r="15454"/>
          <a:stretch/>
        </p:blipFill>
        <p:spPr>
          <a:xfrm>
            <a:off x="5537675" y="2048325"/>
            <a:ext cx="2099201" cy="2431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Shape 1171"/>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a:solidFill>
                  <a:srgbClr val="666666"/>
                </a:solidFill>
                <a:latin typeface="Lucida Sans"/>
                <a:ea typeface="Lucida Sans"/>
                <a:cs typeface="Lucida Sans"/>
                <a:sym typeface="Lucida Sans"/>
              </a:rPr>
              <a:t>Mini-Assessments in a Professional Learning Setting</a:t>
            </a:r>
            <a:endParaRPr sz="2400" b="0" i="0" u="none" strike="noStrike" cap="none">
              <a:solidFill>
                <a:srgbClr val="666666"/>
              </a:solidFill>
              <a:latin typeface="Lucida Sans"/>
              <a:ea typeface="Lucida Sans"/>
              <a:cs typeface="Lucida Sans"/>
              <a:sym typeface="Lucida Sans"/>
            </a:endParaRPr>
          </a:p>
        </p:txBody>
      </p:sp>
      <p:sp>
        <p:nvSpPr>
          <p:cNvPr id="1172" name="Shape 1172"/>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800100" lvl="0" indent="-355600" rtl="0">
              <a:lnSpc>
                <a:spcPct val="115000"/>
              </a:lnSpc>
              <a:spcBef>
                <a:spcPts val="0"/>
              </a:spcBef>
              <a:spcAft>
                <a:spcPts val="0"/>
              </a:spcAft>
              <a:buClr>
                <a:srgbClr val="666666"/>
              </a:buClr>
              <a:buSzPts val="2400"/>
              <a:buFont typeface="Lucida Sans"/>
              <a:buChar char="-"/>
            </a:pPr>
            <a:r>
              <a:rPr lang="en-US" sz="2400">
                <a:solidFill>
                  <a:srgbClr val="666666"/>
                </a:solidFill>
                <a:latin typeface="Lucida Sans"/>
                <a:ea typeface="Lucida Sans"/>
                <a:cs typeface="Lucida Sans"/>
                <a:sym typeface="Lucida Sans"/>
              </a:rPr>
              <a:t>School level observations highlighted a struggle with the following standards: K.OA.2, 1.OA.1, 2.OA, particularly in the more challenging formats for their grade.</a:t>
            </a:r>
            <a:endParaRPr sz="2400">
              <a:solidFill>
                <a:srgbClr val="666666"/>
              </a:solidFill>
              <a:latin typeface="Lucida Sans"/>
              <a:ea typeface="Lucida Sans"/>
              <a:cs typeface="Lucida Sans"/>
              <a:sym typeface="Lucida Sans"/>
            </a:endParaRPr>
          </a:p>
          <a:p>
            <a:pPr marL="0" lvl="0" indent="0" rtl="0">
              <a:lnSpc>
                <a:spcPct val="115000"/>
              </a:lnSpc>
              <a:spcBef>
                <a:spcPts val="0"/>
              </a:spcBef>
              <a:spcAft>
                <a:spcPts val="0"/>
              </a:spcAft>
              <a:buNone/>
            </a:pPr>
            <a:endParaRPr sz="2400">
              <a:solidFill>
                <a:srgbClr val="666666"/>
              </a:solidFill>
              <a:latin typeface="Lucida Sans"/>
              <a:ea typeface="Lucida Sans"/>
              <a:cs typeface="Lucida Sans"/>
              <a:sym typeface="Lucida Sans"/>
            </a:endParaRPr>
          </a:p>
          <a:p>
            <a:pPr marL="800100" lvl="0" indent="-355600" rtl="0">
              <a:lnSpc>
                <a:spcPct val="115000"/>
              </a:lnSpc>
              <a:spcBef>
                <a:spcPts val="0"/>
              </a:spcBef>
              <a:spcAft>
                <a:spcPts val="0"/>
              </a:spcAft>
              <a:buClr>
                <a:srgbClr val="666666"/>
              </a:buClr>
              <a:buSzPts val="2400"/>
              <a:buFont typeface="Lucida Sans"/>
              <a:buChar char="-"/>
            </a:pPr>
            <a:r>
              <a:rPr lang="en-US" sz="2400">
                <a:solidFill>
                  <a:srgbClr val="666666"/>
                </a:solidFill>
                <a:latin typeface="Lucida Sans"/>
                <a:ea typeface="Lucida Sans"/>
                <a:cs typeface="Lucida Sans"/>
                <a:sym typeface="Lucida Sans"/>
              </a:rPr>
              <a:t>Analysis of our curricular materials also showed fewer opportunities for students to engage regularly in a variety of problem types.</a:t>
            </a:r>
            <a:endParaRPr sz="2400">
              <a:solidFill>
                <a:srgbClr val="666666"/>
              </a:solidFill>
              <a:latin typeface="Lucida Sans"/>
              <a:ea typeface="Lucida Sans"/>
              <a:cs typeface="Lucida Sans"/>
              <a:sym typeface="Lucida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Shape 1178"/>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sz="4800">
                <a:solidFill>
                  <a:srgbClr val="666666"/>
                </a:solidFill>
                <a:latin typeface="Lucida Sans"/>
                <a:ea typeface="Lucida Sans"/>
                <a:cs typeface="Lucida Sans"/>
                <a:sym typeface="Lucida Sans"/>
              </a:rPr>
              <a:t>A Process</a:t>
            </a:r>
            <a:endParaRPr sz="4800" b="0" i="0" u="none" strike="noStrike" cap="none">
              <a:solidFill>
                <a:srgbClr val="666666"/>
              </a:solidFill>
              <a:latin typeface="Lucida Sans"/>
              <a:ea typeface="Lucida Sans"/>
              <a:cs typeface="Lucida Sans"/>
              <a:sym typeface="Lucida Sans"/>
            </a:endParaRPr>
          </a:p>
        </p:txBody>
      </p:sp>
      <p:grpSp>
        <p:nvGrpSpPr>
          <p:cNvPr id="1179" name="Shape 1179"/>
          <p:cNvGrpSpPr/>
          <p:nvPr/>
        </p:nvGrpSpPr>
        <p:grpSpPr>
          <a:xfrm>
            <a:off x="1184427" y="2104082"/>
            <a:ext cx="6827159" cy="731700"/>
            <a:chOff x="1184427" y="880977"/>
            <a:chExt cx="6827159" cy="731700"/>
          </a:xfrm>
        </p:grpSpPr>
        <p:sp>
          <p:nvSpPr>
            <p:cNvPr id="1180" name="Shape 1180"/>
            <p:cNvSpPr txBox="1"/>
            <p:nvPr/>
          </p:nvSpPr>
          <p:spPr>
            <a:xfrm>
              <a:off x="1184427" y="931170"/>
              <a:ext cx="1530600" cy="629700"/>
            </a:xfrm>
            <a:prstGeom prst="rect">
              <a:avLst/>
            </a:prstGeom>
            <a:noFill/>
            <a:ln>
              <a:noFill/>
            </a:ln>
          </p:spPr>
          <p:txBody>
            <a:bodyPr spcFirstLastPara="1" wrap="square" lIns="91425" tIns="45700" rIns="91425" bIns="45700" anchor="ctr" anchorCtr="0">
              <a:noAutofit/>
            </a:bodyPr>
            <a:lstStyle/>
            <a:p>
              <a:pPr marL="0" lvl="0" indent="0" algn="r">
                <a:lnSpc>
                  <a:spcPct val="90000"/>
                </a:lnSpc>
                <a:spcBef>
                  <a:spcPts val="0"/>
                </a:spcBef>
                <a:spcAft>
                  <a:spcPts val="0"/>
                </a:spcAft>
                <a:buNone/>
              </a:pPr>
              <a:r>
                <a:rPr lang="en-US" sz="4200">
                  <a:solidFill>
                    <a:srgbClr val="0B5394"/>
                  </a:solidFill>
                  <a:latin typeface="Roboto Medium"/>
                  <a:ea typeface="Roboto Medium"/>
                  <a:cs typeface="Roboto Medium"/>
                  <a:sym typeface="Roboto Medium"/>
                </a:rPr>
                <a:t>1</a:t>
              </a:r>
              <a:r>
                <a:rPr lang="en-US" sz="4200">
                  <a:solidFill>
                    <a:srgbClr val="085631"/>
                  </a:solidFill>
                  <a:latin typeface="Roboto Medium"/>
                  <a:ea typeface="Roboto Medium"/>
                  <a:cs typeface="Roboto Medium"/>
                  <a:sym typeface="Roboto Medium"/>
                </a:rPr>
                <a:t> </a:t>
              </a:r>
              <a:endParaRPr sz="4200">
                <a:solidFill>
                  <a:srgbClr val="085631"/>
                </a:solidFill>
                <a:latin typeface="Roboto Medium"/>
                <a:ea typeface="Roboto Medium"/>
                <a:cs typeface="Roboto Medium"/>
                <a:sym typeface="Roboto Medium"/>
              </a:endParaRPr>
            </a:p>
          </p:txBody>
        </p:sp>
        <p:sp>
          <p:nvSpPr>
            <p:cNvPr id="1181" name="Shape 1181"/>
            <p:cNvSpPr/>
            <p:nvPr/>
          </p:nvSpPr>
          <p:spPr>
            <a:xfrm>
              <a:off x="2789785" y="880977"/>
              <a:ext cx="5221800" cy="731700"/>
            </a:xfrm>
            <a:prstGeom prst="rect">
              <a:avLst/>
            </a:prstGeom>
            <a:solidFill>
              <a:srgbClr val="0B5394"/>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182" name="Shape 1182"/>
            <p:cNvSpPr txBox="1"/>
            <p:nvPr/>
          </p:nvSpPr>
          <p:spPr>
            <a:xfrm>
              <a:off x="2914389" y="965253"/>
              <a:ext cx="4765800" cy="575400"/>
            </a:xfrm>
            <a:prstGeom prst="rect">
              <a:avLst/>
            </a:prstGeom>
            <a:solidFill>
              <a:srgbClr val="0B5394"/>
            </a:solid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n-US" sz="3000">
                  <a:solidFill>
                    <a:srgbClr val="FFFFFF"/>
                  </a:solidFill>
                  <a:latin typeface="Roboto"/>
                  <a:ea typeface="Roboto"/>
                  <a:cs typeface="Roboto"/>
                  <a:sym typeface="Roboto"/>
                </a:rPr>
                <a:t>Take the assessment</a:t>
              </a:r>
              <a:endParaRPr sz="3000">
                <a:solidFill>
                  <a:srgbClr val="FFFFFF"/>
                </a:solidFill>
                <a:latin typeface="Roboto"/>
                <a:ea typeface="Roboto"/>
                <a:cs typeface="Roboto"/>
                <a:sym typeface="Roboto"/>
              </a:endParaRPr>
            </a:p>
          </p:txBody>
        </p:sp>
      </p:grpSp>
      <p:grpSp>
        <p:nvGrpSpPr>
          <p:cNvPr id="1183" name="Shape 1183"/>
          <p:cNvGrpSpPr/>
          <p:nvPr/>
        </p:nvGrpSpPr>
        <p:grpSpPr>
          <a:xfrm>
            <a:off x="1184425" y="2986805"/>
            <a:ext cx="6466182" cy="731700"/>
            <a:chOff x="427014" y="1765332"/>
            <a:chExt cx="7223170" cy="731700"/>
          </a:xfrm>
        </p:grpSpPr>
        <p:sp>
          <p:nvSpPr>
            <p:cNvPr id="1184" name="Shape 1184"/>
            <p:cNvSpPr txBox="1"/>
            <p:nvPr/>
          </p:nvSpPr>
          <p:spPr>
            <a:xfrm>
              <a:off x="427014" y="1815564"/>
              <a:ext cx="1692000" cy="629700"/>
            </a:xfrm>
            <a:prstGeom prst="rect">
              <a:avLst/>
            </a:prstGeom>
            <a:noFill/>
            <a:ln>
              <a:noFill/>
            </a:ln>
          </p:spPr>
          <p:txBody>
            <a:bodyPr spcFirstLastPara="1" wrap="square" lIns="91425" tIns="45700" rIns="91425" bIns="45700" anchor="ctr" anchorCtr="0">
              <a:noAutofit/>
            </a:bodyPr>
            <a:lstStyle/>
            <a:p>
              <a:pPr marL="0" lvl="0" indent="0" algn="r">
                <a:lnSpc>
                  <a:spcPct val="90000"/>
                </a:lnSpc>
                <a:spcBef>
                  <a:spcPts val="0"/>
                </a:spcBef>
                <a:spcAft>
                  <a:spcPts val="0"/>
                </a:spcAft>
                <a:buNone/>
              </a:pPr>
              <a:r>
                <a:rPr lang="en-US" sz="4200">
                  <a:solidFill>
                    <a:srgbClr val="3D85C6"/>
                  </a:solidFill>
                  <a:latin typeface="Roboto Medium"/>
                  <a:ea typeface="Roboto Medium"/>
                  <a:cs typeface="Roboto Medium"/>
                  <a:sym typeface="Roboto Medium"/>
                </a:rPr>
                <a:t>2</a:t>
              </a:r>
              <a:endParaRPr sz="4200">
                <a:solidFill>
                  <a:srgbClr val="3D85C6"/>
                </a:solidFill>
                <a:latin typeface="Roboto Medium"/>
                <a:ea typeface="Roboto Medium"/>
                <a:cs typeface="Roboto Medium"/>
                <a:sym typeface="Roboto Medium"/>
              </a:endParaRPr>
            </a:p>
          </p:txBody>
        </p:sp>
        <p:sp>
          <p:nvSpPr>
            <p:cNvPr id="1185" name="Shape 1185"/>
            <p:cNvSpPr/>
            <p:nvPr/>
          </p:nvSpPr>
          <p:spPr>
            <a:xfrm>
              <a:off x="2221384" y="1765332"/>
              <a:ext cx="5428800" cy="731700"/>
            </a:xfrm>
            <a:prstGeom prst="rect">
              <a:avLst/>
            </a:prstGeom>
            <a:solidFill>
              <a:srgbClr val="3D85C6"/>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186" name="Shape 1186"/>
            <p:cNvSpPr txBox="1"/>
            <p:nvPr/>
          </p:nvSpPr>
          <p:spPr>
            <a:xfrm>
              <a:off x="2364821" y="1971914"/>
              <a:ext cx="4922400" cy="330600"/>
            </a:xfrm>
            <a:prstGeom prst="rect">
              <a:avLst/>
            </a:prstGeom>
            <a:solidFill>
              <a:srgbClr val="3D85C6"/>
            </a:solid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n-US" sz="3000">
                  <a:solidFill>
                    <a:srgbClr val="FFFFFF"/>
                  </a:solidFill>
                  <a:latin typeface="Roboto"/>
                  <a:ea typeface="Roboto"/>
                  <a:cs typeface="Roboto"/>
                  <a:sym typeface="Roboto"/>
                </a:rPr>
                <a:t>Study the content</a:t>
              </a:r>
              <a:endParaRPr sz="3000">
                <a:solidFill>
                  <a:srgbClr val="FFFFFF"/>
                </a:solidFill>
                <a:latin typeface="Roboto"/>
                <a:ea typeface="Roboto"/>
                <a:cs typeface="Roboto"/>
                <a:sym typeface="Roboto"/>
              </a:endParaRPr>
            </a:p>
          </p:txBody>
        </p:sp>
      </p:grpSp>
      <p:grpSp>
        <p:nvGrpSpPr>
          <p:cNvPr id="1187" name="Shape 1187"/>
          <p:cNvGrpSpPr/>
          <p:nvPr/>
        </p:nvGrpSpPr>
        <p:grpSpPr>
          <a:xfrm>
            <a:off x="1184425" y="3869543"/>
            <a:ext cx="6102962" cy="731700"/>
            <a:chOff x="1184425" y="2646438"/>
            <a:chExt cx="6102962" cy="731700"/>
          </a:xfrm>
        </p:grpSpPr>
        <p:sp>
          <p:nvSpPr>
            <p:cNvPr id="1188" name="Shape 1188"/>
            <p:cNvSpPr txBox="1"/>
            <p:nvPr/>
          </p:nvSpPr>
          <p:spPr>
            <a:xfrm>
              <a:off x="1184425" y="2696620"/>
              <a:ext cx="1530600" cy="629700"/>
            </a:xfrm>
            <a:prstGeom prst="rect">
              <a:avLst/>
            </a:prstGeom>
            <a:noFill/>
            <a:ln>
              <a:noFill/>
            </a:ln>
          </p:spPr>
          <p:txBody>
            <a:bodyPr spcFirstLastPara="1" wrap="square" lIns="91425" tIns="45700" rIns="91425" bIns="45700" anchor="ctr" anchorCtr="0">
              <a:noAutofit/>
            </a:bodyPr>
            <a:lstStyle/>
            <a:p>
              <a:pPr marL="0" lvl="0" indent="0" algn="r">
                <a:lnSpc>
                  <a:spcPct val="90000"/>
                </a:lnSpc>
                <a:spcBef>
                  <a:spcPts val="0"/>
                </a:spcBef>
                <a:spcAft>
                  <a:spcPts val="0"/>
                </a:spcAft>
                <a:buNone/>
              </a:pPr>
              <a:r>
                <a:rPr lang="en-US" sz="4200">
                  <a:solidFill>
                    <a:srgbClr val="6FA8DC"/>
                  </a:solidFill>
                  <a:latin typeface="Roboto Medium"/>
                  <a:ea typeface="Roboto Medium"/>
                  <a:cs typeface="Roboto Medium"/>
                  <a:sym typeface="Roboto Medium"/>
                </a:rPr>
                <a:t>3</a:t>
              </a:r>
              <a:endParaRPr sz="4200">
                <a:solidFill>
                  <a:srgbClr val="6FA8DC"/>
                </a:solidFill>
                <a:latin typeface="Roboto Medium"/>
                <a:ea typeface="Roboto Medium"/>
                <a:cs typeface="Roboto Medium"/>
                <a:sym typeface="Roboto Medium"/>
              </a:endParaRPr>
            </a:p>
          </p:txBody>
        </p:sp>
        <p:sp>
          <p:nvSpPr>
            <p:cNvPr id="1189" name="Shape 1189"/>
            <p:cNvSpPr/>
            <p:nvPr/>
          </p:nvSpPr>
          <p:spPr>
            <a:xfrm>
              <a:off x="2789787" y="2646438"/>
              <a:ext cx="4497600" cy="731700"/>
            </a:xfrm>
            <a:prstGeom prst="rect">
              <a:avLst/>
            </a:prstGeom>
            <a:solidFill>
              <a:srgbClr val="6FA8DC"/>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190" name="Shape 1190"/>
            <p:cNvSpPr txBox="1"/>
            <p:nvPr/>
          </p:nvSpPr>
          <p:spPr>
            <a:xfrm>
              <a:off x="2914388" y="2852992"/>
              <a:ext cx="3849900" cy="330600"/>
            </a:xfrm>
            <a:prstGeom prst="rect">
              <a:avLst/>
            </a:prstGeom>
            <a:solidFill>
              <a:srgbClr val="6FA8DC"/>
            </a:solid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n-US" sz="3000">
                  <a:solidFill>
                    <a:srgbClr val="FFFFFF"/>
                  </a:solidFill>
                  <a:latin typeface="Roboto"/>
                  <a:ea typeface="Roboto"/>
                  <a:cs typeface="Roboto"/>
                  <a:sym typeface="Roboto"/>
                </a:rPr>
                <a:t>Analyze the structure</a:t>
              </a:r>
              <a:endParaRPr sz="3000">
                <a:solidFill>
                  <a:srgbClr val="FFFFFF"/>
                </a:solidFill>
                <a:latin typeface="Roboto"/>
                <a:ea typeface="Roboto"/>
                <a:cs typeface="Roboto"/>
                <a:sym typeface="Roboto"/>
              </a:endParaRPr>
            </a:p>
          </p:txBody>
        </p:sp>
      </p:grpSp>
      <p:grpSp>
        <p:nvGrpSpPr>
          <p:cNvPr id="1191" name="Shape 1191"/>
          <p:cNvGrpSpPr/>
          <p:nvPr/>
        </p:nvGrpSpPr>
        <p:grpSpPr>
          <a:xfrm>
            <a:off x="1184436" y="4753918"/>
            <a:ext cx="5741451" cy="731700"/>
            <a:chOff x="1184436" y="3530813"/>
            <a:chExt cx="5741451" cy="731700"/>
          </a:xfrm>
        </p:grpSpPr>
        <p:sp>
          <p:nvSpPr>
            <p:cNvPr id="1192" name="Shape 1192"/>
            <p:cNvSpPr txBox="1"/>
            <p:nvPr/>
          </p:nvSpPr>
          <p:spPr>
            <a:xfrm>
              <a:off x="1184436" y="3581001"/>
              <a:ext cx="1530600" cy="629700"/>
            </a:xfrm>
            <a:prstGeom prst="rect">
              <a:avLst/>
            </a:prstGeom>
            <a:noFill/>
            <a:ln>
              <a:noFill/>
            </a:ln>
          </p:spPr>
          <p:txBody>
            <a:bodyPr spcFirstLastPara="1" wrap="square" lIns="91425" tIns="45700" rIns="91425" bIns="45700" anchor="ctr" anchorCtr="0">
              <a:noAutofit/>
            </a:bodyPr>
            <a:lstStyle/>
            <a:p>
              <a:pPr marL="0" lvl="0" indent="0" algn="r">
                <a:lnSpc>
                  <a:spcPct val="90000"/>
                </a:lnSpc>
                <a:spcBef>
                  <a:spcPts val="0"/>
                </a:spcBef>
                <a:spcAft>
                  <a:spcPts val="0"/>
                </a:spcAft>
                <a:buNone/>
              </a:pPr>
              <a:r>
                <a:rPr lang="en-US" sz="4200">
                  <a:solidFill>
                    <a:srgbClr val="9FC5E8"/>
                  </a:solidFill>
                  <a:latin typeface="Roboto Medium"/>
                  <a:ea typeface="Roboto Medium"/>
                  <a:cs typeface="Roboto Medium"/>
                  <a:sym typeface="Roboto Medium"/>
                </a:rPr>
                <a:t>4</a:t>
              </a:r>
              <a:endParaRPr sz="4200">
                <a:solidFill>
                  <a:srgbClr val="9FC5E8"/>
                </a:solidFill>
                <a:latin typeface="Roboto Medium"/>
                <a:ea typeface="Roboto Medium"/>
                <a:cs typeface="Roboto Medium"/>
                <a:sym typeface="Roboto Medium"/>
              </a:endParaRPr>
            </a:p>
          </p:txBody>
        </p:sp>
        <p:sp>
          <p:nvSpPr>
            <p:cNvPr id="1193" name="Shape 1193"/>
            <p:cNvSpPr/>
            <p:nvPr/>
          </p:nvSpPr>
          <p:spPr>
            <a:xfrm>
              <a:off x="2789787" y="3530813"/>
              <a:ext cx="4136100" cy="731700"/>
            </a:xfrm>
            <a:prstGeom prst="rect">
              <a:avLst/>
            </a:prstGeom>
            <a:solidFill>
              <a:srgbClr val="9FC5E8"/>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194" name="Shape 1194"/>
            <p:cNvSpPr txBox="1"/>
            <p:nvPr/>
          </p:nvSpPr>
          <p:spPr>
            <a:xfrm>
              <a:off x="2914388" y="3737366"/>
              <a:ext cx="3849900" cy="330600"/>
            </a:xfrm>
            <a:prstGeom prst="rect">
              <a:avLst/>
            </a:prstGeom>
            <a:solidFill>
              <a:srgbClr val="9FC5E8"/>
            </a:solid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n-US" sz="3000">
                  <a:solidFill>
                    <a:srgbClr val="FFFFFF"/>
                  </a:solidFill>
                  <a:latin typeface="Roboto"/>
                  <a:ea typeface="Roboto"/>
                  <a:cs typeface="Roboto"/>
                  <a:sym typeface="Roboto"/>
                </a:rPr>
                <a:t>Plan</a:t>
              </a:r>
              <a:endParaRPr sz="3000">
                <a:solidFill>
                  <a:srgbClr val="FFFFFF"/>
                </a:solidFill>
                <a:latin typeface="Roboto"/>
                <a:ea typeface="Roboto"/>
                <a:cs typeface="Roboto"/>
                <a:sym typeface="Robot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Shape 1200"/>
          <p:cNvSpPr txBox="1">
            <a:spLocks noGrp="1"/>
          </p:cNvSpPr>
          <p:nvPr>
            <p:ph type="body" idx="1"/>
          </p:nvPr>
        </p:nvSpPr>
        <p:spPr>
          <a:xfrm>
            <a:off x="285750" y="1570940"/>
            <a:ext cx="8572500" cy="4526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400">
                <a:solidFill>
                  <a:srgbClr val="666666"/>
                </a:solidFill>
                <a:latin typeface="Lucida Sans"/>
                <a:ea typeface="Lucida Sans"/>
                <a:cs typeface="Lucida Sans"/>
                <a:sym typeface="Lucida Sans"/>
              </a:rPr>
              <a:t>Teachers took the assessment independently.</a:t>
            </a:r>
            <a:endParaRPr sz="2400">
              <a:solidFill>
                <a:srgbClr val="666666"/>
              </a:solidFill>
              <a:latin typeface="Lucida Sans"/>
              <a:ea typeface="Lucida Sans"/>
              <a:cs typeface="Lucida Sans"/>
              <a:sym typeface="Lucida Sans"/>
            </a:endParaRPr>
          </a:p>
          <a:p>
            <a:pPr marL="0" lvl="0" indent="0" rtl="0">
              <a:lnSpc>
                <a:spcPct val="115000"/>
              </a:lnSpc>
              <a:spcBef>
                <a:spcPts val="0"/>
              </a:spcBef>
              <a:spcAft>
                <a:spcPts val="0"/>
              </a:spcAft>
              <a:buNone/>
            </a:pPr>
            <a:endParaRPr sz="2400">
              <a:solidFill>
                <a:srgbClr val="666666"/>
              </a:solidFill>
              <a:latin typeface="Lucida Sans"/>
              <a:ea typeface="Lucida Sans"/>
              <a:cs typeface="Lucida Sans"/>
              <a:sym typeface="Lucida Sans"/>
            </a:endParaRPr>
          </a:p>
          <a:p>
            <a:pPr marL="0" lvl="0" indent="0" rtl="0">
              <a:lnSpc>
                <a:spcPct val="115000"/>
              </a:lnSpc>
              <a:spcBef>
                <a:spcPts val="0"/>
              </a:spcBef>
              <a:spcAft>
                <a:spcPts val="0"/>
              </a:spcAft>
              <a:buNone/>
            </a:pPr>
            <a:r>
              <a:rPr lang="en-US" sz="2400">
                <a:solidFill>
                  <a:srgbClr val="666666"/>
                </a:solidFill>
                <a:latin typeface="Lucida Sans"/>
                <a:ea typeface="Lucida Sans"/>
                <a:cs typeface="Lucida Sans"/>
                <a:sym typeface="Lucida Sans"/>
              </a:rPr>
              <a:t>As a group, discussed sticky points.</a:t>
            </a:r>
            <a:endParaRPr sz="2400">
              <a:solidFill>
                <a:srgbClr val="666666"/>
              </a:solidFill>
              <a:latin typeface="Lucida Sans"/>
              <a:ea typeface="Lucida Sans"/>
              <a:cs typeface="Lucida Sans"/>
              <a:sym typeface="Lucida Sans"/>
            </a:endParaRPr>
          </a:p>
          <a:p>
            <a:pPr marL="0" lvl="0" indent="0" rtl="0">
              <a:lnSpc>
                <a:spcPct val="115000"/>
              </a:lnSpc>
              <a:spcBef>
                <a:spcPts val="0"/>
              </a:spcBef>
              <a:spcAft>
                <a:spcPts val="0"/>
              </a:spcAft>
              <a:buNone/>
            </a:pPr>
            <a:endParaRPr sz="2400">
              <a:solidFill>
                <a:srgbClr val="666666"/>
              </a:solidFill>
              <a:latin typeface="Lucida Sans"/>
              <a:ea typeface="Lucida Sans"/>
              <a:cs typeface="Lucida Sans"/>
              <a:sym typeface="Lucida Sans"/>
            </a:endParaRPr>
          </a:p>
        </p:txBody>
      </p:sp>
      <p:grpSp>
        <p:nvGrpSpPr>
          <p:cNvPr id="1201" name="Shape 1201"/>
          <p:cNvGrpSpPr/>
          <p:nvPr/>
        </p:nvGrpSpPr>
        <p:grpSpPr>
          <a:xfrm>
            <a:off x="304802" y="344582"/>
            <a:ext cx="6827159" cy="731700"/>
            <a:chOff x="1184427" y="880977"/>
            <a:chExt cx="6827159" cy="731700"/>
          </a:xfrm>
        </p:grpSpPr>
        <p:sp>
          <p:nvSpPr>
            <p:cNvPr id="1202" name="Shape 1202"/>
            <p:cNvSpPr txBox="1"/>
            <p:nvPr/>
          </p:nvSpPr>
          <p:spPr>
            <a:xfrm>
              <a:off x="1184427" y="931170"/>
              <a:ext cx="15306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US" sz="4200">
                  <a:solidFill>
                    <a:srgbClr val="0B5394"/>
                  </a:solidFill>
                  <a:latin typeface="Roboto Medium"/>
                  <a:ea typeface="Roboto Medium"/>
                  <a:cs typeface="Roboto Medium"/>
                  <a:sym typeface="Roboto Medium"/>
                </a:rPr>
                <a:t>1</a:t>
              </a:r>
              <a:r>
                <a:rPr lang="en-US" sz="4200">
                  <a:solidFill>
                    <a:srgbClr val="085631"/>
                  </a:solidFill>
                  <a:latin typeface="Roboto Medium"/>
                  <a:ea typeface="Roboto Medium"/>
                  <a:cs typeface="Roboto Medium"/>
                  <a:sym typeface="Roboto Medium"/>
                </a:rPr>
                <a:t> </a:t>
              </a:r>
              <a:endParaRPr sz="4200">
                <a:solidFill>
                  <a:srgbClr val="085631"/>
                </a:solidFill>
                <a:latin typeface="Roboto Medium"/>
                <a:ea typeface="Roboto Medium"/>
                <a:cs typeface="Roboto Medium"/>
                <a:sym typeface="Roboto Medium"/>
              </a:endParaRPr>
            </a:p>
          </p:txBody>
        </p:sp>
        <p:sp>
          <p:nvSpPr>
            <p:cNvPr id="1203" name="Shape 1203"/>
            <p:cNvSpPr/>
            <p:nvPr/>
          </p:nvSpPr>
          <p:spPr>
            <a:xfrm>
              <a:off x="2789785" y="880977"/>
              <a:ext cx="5221800" cy="731700"/>
            </a:xfrm>
            <a:prstGeom prst="rect">
              <a:avLst/>
            </a:prstGeom>
            <a:solidFill>
              <a:srgbClr val="0B5394"/>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204" name="Shape 1204"/>
            <p:cNvSpPr txBox="1"/>
            <p:nvPr/>
          </p:nvSpPr>
          <p:spPr>
            <a:xfrm>
              <a:off x="2914389" y="965253"/>
              <a:ext cx="4765800" cy="575400"/>
            </a:xfrm>
            <a:prstGeom prst="rect">
              <a:avLst/>
            </a:prstGeom>
            <a:solidFill>
              <a:srgbClr val="0B5394"/>
            </a:solid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None/>
              </a:pPr>
              <a:r>
                <a:rPr lang="en-US" sz="3000">
                  <a:solidFill>
                    <a:srgbClr val="FFFFFF"/>
                  </a:solidFill>
                  <a:latin typeface="Roboto"/>
                  <a:ea typeface="Roboto"/>
                  <a:cs typeface="Roboto"/>
                  <a:sym typeface="Roboto"/>
                </a:rPr>
                <a:t>Take the assessment</a:t>
              </a:r>
              <a:endParaRPr sz="3000">
                <a:solidFill>
                  <a:srgbClr val="FFFFFF"/>
                </a:solidFill>
                <a:latin typeface="Roboto"/>
                <a:ea typeface="Roboto"/>
                <a:cs typeface="Roboto"/>
                <a:sym typeface="Roboto"/>
              </a:endParaRPr>
            </a:p>
          </p:txBody>
        </p:sp>
      </p:grpSp>
      <p:pic>
        <p:nvPicPr>
          <p:cNvPr id="1205" name="Shape 1205"/>
          <p:cNvPicPr preferRelativeResize="0"/>
          <p:nvPr/>
        </p:nvPicPr>
        <p:blipFill>
          <a:blip r:embed="rId3">
            <a:alphaModFix/>
          </a:blip>
          <a:stretch>
            <a:fillRect/>
          </a:stretch>
        </p:blipFill>
        <p:spPr>
          <a:xfrm>
            <a:off x="1828800" y="3115700"/>
            <a:ext cx="5578925" cy="3138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grpSp>
        <p:nvGrpSpPr>
          <p:cNvPr id="1211" name="Shape 1211"/>
          <p:cNvGrpSpPr/>
          <p:nvPr/>
        </p:nvGrpSpPr>
        <p:grpSpPr>
          <a:xfrm>
            <a:off x="304800" y="307580"/>
            <a:ext cx="6466182" cy="731700"/>
            <a:chOff x="427014" y="1765332"/>
            <a:chExt cx="7223170" cy="731700"/>
          </a:xfrm>
        </p:grpSpPr>
        <p:sp>
          <p:nvSpPr>
            <p:cNvPr id="1212" name="Shape 1212"/>
            <p:cNvSpPr txBox="1"/>
            <p:nvPr/>
          </p:nvSpPr>
          <p:spPr>
            <a:xfrm>
              <a:off x="427014" y="1815564"/>
              <a:ext cx="1692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US" sz="4200">
                  <a:solidFill>
                    <a:srgbClr val="3D85C6"/>
                  </a:solidFill>
                  <a:latin typeface="Roboto Medium"/>
                  <a:ea typeface="Roboto Medium"/>
                  <a:cs typeface="Roboto Medium"/>
                  <a:sym typeface="Roboto Medium"/>
                </a:rPr>
                <a:t>2</a:t>
              </a:r>
              <a:endParaRPr sz="4200">
                <a:solidFill>
                  <a:srgbClr val="3D85C6"/>
                </a:solidFill>
                <a:latin typeface="Roboto Medium"/>
                <a:ea typeface="Roboto Medium"/>
                <a:cs typeface="Roboto Medium"/>
                <a:sym typeface="Roboto Medium"/>
              </a:endParaRPr>
            </a:p>
          </p:txBody>
        </p:sp>
        <p:sp>
          <p:nvSpPr>
            <p:cNvPr id="1213" name="Shape 1213"/>
            <p:cNvSpPr/>
            <p:nvPr/>
          </p:nvSpPr>
          <p:spPr>
            <a:xfrm>
              <a:off x="2221384" y="1765332"/>
              <a:ext cx="5428800" cy="731700"/>
            </a:xfrm>
            <a:prstGeom prst="rect">
              <a:avLst/>
            </a:prstGeom>
            <a:solidFill>
              <a:srgbClr val="3D85C6"/>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214" name="Shape 1214"/>
            <p:cNvSpPr txBox="1"/>
            <p:nvPr/>
          </p:nvSpPr>
          <p:spPr>
            <a:xfrm>
              <a:off x="2364821" y="1971914"/>
              <a:ext cx="4922400" cy="330600"/>
            </a:xfrm>
            <a:prstGeom prst="rect">
              <a:avLst/>
            </a:prstGeom>
            <a:solidFill>
              <a:srgbClr val="3D85C6"/>
            </a:solid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None/>
              </a:pPr>
              <a:r>
                <a:rPr lang="en-US" sz="3000">
                  <a:solidFill>
                    <a:srgbClr val="FFFFFF"/>
                  </a:solidFill>
                  <a:latin typeface="Roboto"/>
                  <a:ea typeface="Roboto"/>
                  <a:cs typeface="Roboto"/>
                  <a:sym typeface="Roboto"/>
                </a:rPr>
                <a:t>Study the content</a:t>
              </a:r>
              <a:endParaRPr sz="3000">
                <a:solidFill>
                  <a:srgbClr val="FFFFFF"/>
                </a:solidFill>
                <a:latin typeface="Roboto"/>
                <a:ea typeface="Roboto"/>
                <a:cs typeface="Roboto"/>
                <a:sym typeface="Roboto"/>
              </a:endParaRPr>
            </a:p>
          </p:txBody>
        </p:sp>
      </p:grpSp>
      <p:pic>
        <p:nvPicPr>
          <p:cNvPr id="1215" name="Shape 1215"/>
          <p:cNvPicPr preferRelativeResize="0"/>
          <p:nvPr/>
        </p:nvPicPr>
        <p:blipFill>
          <a:blip r:embed="rId3">
            <a:alphaModFix/>
          </a:blip>
          <a:stretch>
            <a:fillRect/>
          </a:stretch>
        </p:blipFill>
        <p:spPr>
          <a:xfrm>
            <a:off x="1899075" y="1042150"/>
            <a:ext cx="5646624" cy="540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Shape 100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595959"/>
                </a:solidFill>
                <a:latin typeface="Lucida Sans"/>
                <a:ea typeface="Lucida Sans"/>
                <a:cs typeface="Lucida Sans"/>
                <a:sym typeface="Lucida Sans"/>
              </a:rPr>
              <a:t>Who are Core Advocates?</a:t>
            </a:r>
            <a:endParaRPr/>
          </a:p>
        </p:txBody>
      </p:sp>
      <p:sp>
        <p:nvSpPr>
          <p:cNvPr id="1005" name="Shape 1005"/>
          <p:cNvSpPr txBox="1">
            <a:spLocks noGrp="1"/>
          </p:cNvSpPr>
          <p:nvPr>
            <p:ph type="body" idx="1"/>
          </p:nvPr>
        </p:nvSpPr>
        <p:spPr>
          <a:xfrm>
            <a:off x="457200" y="130057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3F3F39"/>
              </a:buClr>
              <a:buSzPts val="2200"/>
              <a:buFont typeface="Lucida Sans"/>
              <a:buChar char="•"/>
            </a:pPr>
            <a:r>
              <a:rPr lang="en-US" sz="2200" b="0" i="0" u="none" strike="noStrike" cap="none">
                <a:solidFill>
                  <a:srgbClr val="595959"/>
                </a:solidFill>
                <a:latin typeface="Lucida Sans"/>
                <a:ea typeface="Lucida Sans"/>
                <a:cs typeface="Lucida Sans"/>
                <a:sym typeface="Lucida Sans"/>
              </a:rPr>
              <a:t>Core Advocates are educators who:</a:t>
            </a:r>
            <a:endParaRPr/>
          </a:p>
          <a:p>
            <a:pPr marL="742950" marR="0" lvl="1" indent="-285750" algn="l" rtl="0">
              <a:lnSpc>
                <a:spcPct val="80000"/>
              </a:lnSpc>
              <a:spcBef>
                <a:spcPts val="370"/>
              </a:spcBef>
              <a:spcAft>
                <a:spcPts val="0"/>
              </a:spcAft>
              <a:buClr>
                <a:srgbClr val="3F3F39"/>
              </a:buClr>
              <a:buSzPts val="1495"/>
              <a:buFont typeface="Lucida Sans"/>
              <a:buChar char="–"/>
            </a:pPr>
            <a:r>
              <a:rPr lang="en-US" sz="1850" b="0" i="0" u="none" strike="noStrike" cap="none">
                <a:solidFill>
                  <a:srgbClr val="595959"/>
                </a:solidFill>
                <a:latin typeface="Lucida Sans"/>
                <a:ea typeface="Lucida Sans"/>
                <a:cs typeface="Lucida Sans"/>
                <a:sym typeface="Lucida Sans"/>
              </a:rPr>
              <a:t>Believe in the potential of high-quality standards to prepare all students for college and careers;</a:t>
            </a:r>
            <a:endParaRPr/>
          </a:p>
          <a:p>
            <a:pPr marL="742950" marR="0" lvl="1" indent="-285750" algn="l" rtl="0">
              <a:lnSpc>
                <a:spcPct val="80000"/>
              </a:lnSpc>
              <a:spcBef>
                <a:spcPts val="370"/>
              </a:spcBef>
              <a:spcAft>
                <a:spcPts val="0"/>
              </a:spcAft>
              <a:buClr>
                <a:srgbClr val="3F3F39"/>
              </a:buClr>
              <a:buSzPts val="1495"/>
              <a:buFont typeface="Lucida Sans"/>
              <a:buChar char="–"/>
            </a:pPr>
            <a:r>
              <a:rPr lang="en-US" sz="1850" b="0" i="0" u="none" strike="noStrike" cap="none">
                <a:solidFill>
                  <a:srgbClr val="595959"/>
                </a:solidFill>
                <a:latin typeface="Lucida Sans"/>
                <a:ea typeface="Lucida Sans"/>
                <a:cs typeface="Lucida Sans"/>
                <a:sym typeface="Lucida Sans"/>
              </a:rPr>
              <a:t>Are eager to support their colleagues and communities in understanding and advocating for the college- and career-ready standards, and standards-aligned instruction;</a:t>
            </a:r>
            <a:endParaRPr/>
          </a:p>
          <a:p>
            <a:pPr marL="742950" marR="0" lvl="1" indent="-285750" algn="l" rtl="0">
              <a:lnSpc>
                <a:spcPct val="80000"/>
              </a:lnSpc>
              <a:spcBef>
                <a:spcPts val="370"/>
              </a:spcBef>
              <a:spcAft>
                <a:spcPts val="0"/>
              </a:spcAft>
              <a:buClr>
                <a:srgbClr val="3F3F39"/>
              </a:buClr>
              <a:buSzPts val="1495"/>
              <a:buFont typeface="Lucida Sans"/>
              <a:buChar char="–"/>
            </a:pPr>
            <a:r>
              <a:rPr lang="en-US" sz="1850" b="0" i="0" u="none" strike="noStrike" cap="none">
                <a:solidFill>
                  <a:srgbClr val="595959"/>
                </a:solidFill>
                <a:latin typeface="Lucida Sans"/>
                <a:ea typeface="Lucida Sans"/>
                <a:cs typeface="Lucida Sans"/>
                <a:sym typeface="Lucida Sans"/>
              </a:rPr>
              <a:t>Understand and embrace the Shifts in instruction and assessment required by the college- and career-ready standards</a:t>
            </a:r>
            <a:endParaRPr/>
          </a:p>
          <a:p>
            <a:pPr marL="742950" marR="0" lvl="1" indent="-171450" algn="l" rtl="0">
              <a:lnSpc>
                <a:spcPct val="80000"/>
              </a:lnSpc>
              <a:spcBef>
                <a:spcPts val="370"/>
              </a:spcBef>
              <a:spcAft>
                <a:spcPts val="0"/>
              </a:spcAft>
              <a:buClr>
                <a:srgbClr val="3F3F39"/>
              </a:buClr>
              <a:buSzPts val="463"/>
              <a:buFont typeface="Arial"/>
              <a:buNone/>
            </a:pPr>
            <a:endParaRPr sz="1850" b="0" i="0" u="none" strike="noStrike" cap="none">
              <a:solidFill>
                <a:srgbClr val="3F3F39"/>
              </a:solidFill>
              <a:latin typeface="Lucida Sans"/>
              <a:ea typeface="Lucida Sans"/>
              <a:cs typeface="Lucida Sans"/>
              <a:sym typeface="Lucida Sans"/>
            </a:endParaRPr>
          </a:p>
        </p:txBody>
      </p:sp>
      <p:pic>
        <p:nvPicPr>
          <p:cNvPr id="1006" name="Shape 1006" descr="13316_SAP2016_0828.jpg"/>
          <p:cNvPicPr preferRelativeResize="0"/>
          <p:nvPr/>
        </p:nvPicPr>
        <p:blipFill rotWithShape="1">
          <a:blip r:embed="rId3">
            <a:alphaModFix/>
          </a:blip>
          <a:srcRect/>
          <a:stretch/>
        </p:blipFill>
        <p:spPr>
          <a:xfrm>
            <a:off x="2818189" y="4192355"/>
            <a:ext cx="3737400" cy="2482721"/>
          </a:xfrm>
          <a:prstGeom prst="rect">
            <a:avLst/>
          </a:prstGeom>
          <a:noFill/>
          <a:ln>
            <a:noFill/>
          </a:ln>
        </p:spPr>
      </p:pic>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grpSp>
        <p:nvGrpSpPr>
          <p:cNvPr id="1221" name="Shape 1221"/>
          <p:cNvGrpSpPr/>
          <p:nvPr/>
        </p:nvGrpSpPr>
        <p:grpSpPr>
          <a:xfrm>
            <a:off x="304800" y="307580"/>
            <a:ext cx="6466182" cy="731700"/>
            <a:chOff x="427014" y="1765332"/>
            <a:chExt cx="7223170" cy="731700"/>
          </a:xfrm>
        </p:grpSpPr>
        <p:sp>
          <p:nvSpPr>
            <p:cNvPr id="1222" name="Shape 1222"/>
            <p:cNvSpPr txBox="1"/>
            <p:nvPr/>
          </p:nvSpPr>
          <p:spPr>
            <a:xfrm>
              <a:off x="427014" y="1815564"/>
              <a:ext cx="1692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US" sz="4200">
                  <a:solidFill>
                    <a:srgbClr val="3D85C6"/>
                  </a:solidFill>
                  <a:latin typeface="Roboto Medium"/>
                  <a:ea typeface="Roboto Medium"/>
                  <a:cs typeface="Roboto Medium"/>
                  <a:sym typeface="Roboto Medium"/>
                </a:rPr>
                <a:t>2</a:t>
              </a:r>
              <a:endParaRPr sz="4200">
                <a:solidFill>
                  <a:srgbClr val="3D85C6"/>
                </a:solidFill>
                <a:latin typeface="Roboto Medium"/>
                <a:ea typeface="Roboto Medium"/>
                <a:cs typeface="Roboto Medium"/>
                <a:sym typeface="Roboto Medium"/>
              </a:endParaRPr>
            </a:p>
          </p:txBody>
        </p:sp>
        <p:sp>
          <p:nvSpPr>
            <p:cNvPr id="1223" name="Shape 1223"/>
            <p:cNvSpPr/>
            <p:nvPr/>
          </p:nvSpPr>
          <p:spPr>
            <a:xfrm>
              <a:off x="2221384" y="1765332"/>
              <a:ext cx="5428800" cy="731700"/>
            </a:xfrm>
            <a:prstGeom prst="rect">
              <a:avLst/>
            </a:prstGeom>
            <a:solidFill>
              <a:srgbClr val="3D85C6"/>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224" name="Shape 1224"/>
            <p:cNvSpPr txBox="1"/>
            <p:nvPr/>
          </p:nvSpPr>
          <p:spPr>
            <a:xfrm>
              <a:off x="2364821" y="1971914"/>
              <a:ext cx="4922400" cy="330600"/>
            </a:xfrm>
            <a:prstGeom prst="rect">
              <a:avLst/>
            </a:prstGeom>
            <a:solidFill>
              <a:srgbClr val="3D85C6"/>
            </a:solid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None/>
              </a:pPr>
              <a:r>
                <a:rPr lang="en-US" sz="3000">
                  <a:solidFill>
                    <a:srgbClr val="FFFFFF"/>
                  </a:solidFill>
                  <a:latin typeface="Roboto"/>
                  <a:ea typeface="Roboto"/>
                  <a:cs typeface="Roboto"/>
                  <a:sym typeface="Roboto"/>
                </a:rPr>
                <a:t>Study the content</a:t>
              </a:r>
              <a:endParaRPr sz="3000">
                <a:solidFill>
                  <a:srgbClr val="FFFFFF"/>
                </a:solidFill>
                <a:latin typeface="Roboto"/>
                <a:ea typeface="Roboto"/>
                <a:cs typeface="Roboto"/>
                <a:sym typeface="Roboto"/>
              </a:endParaRPr>
            </a:p>
          </p:txBody>
        </p:sp>
      </p:grpSp>
      <p:grpSp>
        <p:nvGrpSpPr>
          <p:cNvPr id="1225" name="Shape 1225"/>
          <p:cNvGrpSpPr/>
          <p:nvPr/>
        </p:nvGrpSpPr>
        <p:grpSpPr>
          <a:xfrm>
            <a:off x="-465450" y="1438350"/>
            <a:ext cx="5211000" cy="4647300"/>
            <a:chOff x="-465450" y="1438350"/>
            <a:chExt cx="5211000" cy="4647300"/>
          </a:xfrm>
        </p:grpSpPr>
        <p:sp>
          <p:nvSpPr>
            <p:cNvPr id="1226" name="Shape 1226"/>
            <p:cNvSpPr txBox="1"/>
            <p:nvPr/>
          </p:nvSpPr>
          <p:spPr>
            <a:xfrm>
              <a:off x="304800" y="1438350"/>
              <a:ext cx="3670500" cy="4647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a:solidFill>
                    <a:srgbClr val="666666"/>
                  </a:solidFill>
                </a:rPr>
                <a:t>Add to/Take From and</a:t>
              </a:r>
              <a:endParaRPr sz="1800">
                <a:solidFill>
                  <a:srgbClr val="666666"/>
                </a:solidFill>
              </a:endParaRPr>
            </a:p>
            <a:p>
              <a:pPr marL="0" lvl="0" indent="0" algn="ctr">
                <a:spcBef>
                  <a:spcPts val="0"/>
                </a:spcBef>
                <a:spcAft>
                  <a:spcPts val="0"/>
                </a:spcAft>
                <a:buNone/>
              </a:pPr>
              <a:r>
                <a:rPr lang="en-US" sz="1800">
                  <a:solidFill>
                    <a:srgbClr val="666666"/>
                  </a:solidFill>
                </a:rPr>
                <a:t>Put Together/Take Apart </a:t>
              </a:r>
              <a:endParaRPr sz="1800">
                <a:solidFill>
                  <a:srgbClr val="666666"/>
                </a:solidFill>
              </a:endParaRPr>
            </a:p>
            <a:p>
              <a:pPr marL="0" lvl="0" indent="0">
                <a:spcBef>
                  <a:spcPts val="0"/>
                </a:spcBef>
                <a:spcAft>
                  <a:spcPts val="0"/>
                </a:spcAft>
                <a:buNone/>
              </a:pPr>
              <a:endParaRPr sz="1800">
                <a:solidFill>
                  <a:srgbClr val="666666"/>
                </a:solidFill>
              </a:endParaRPr>
            </a:p>
            <a:p>
              <a:pPr marL="0" lvl="0" indent="0">
                <a:spcBef>
                  <a:spcPts val="0"/>
                </a:spcBef>
                <a:spcAft>
                  <a:spcPts val="0"/>
                </a:spcAft>
                <a:buNone/>
              </a:pPr>
              <a:endParaRPr sz="1800">
                <a:solidFill>
                  <a:srgbClr val="666666"/>
                </a:solidFill>
              </a:endParaRPr>
            </a:p>
            <a:p>
              <a:pPr marL="0" lvl="0" indent="0" algn="ctr">
                <a:spcBef>
                  <a:spcPts val="0"/>
                </a:spcBef>
                <a:spcAft>
                  <a:spcPts val="0"/>
                </a:spcAft>
                <a:buNone/>
              </a:pPr>
              <a:endParaRPr sz="1800">
                <a:solidFill>
                  <a:srgbClr val="666666"/>
                </a:solidFill>
              </a:endParaRPr>
            </a:p>
            <a:p>
              <a:pPr marL="0" lvl="0" indent="0" algn="ctr" rtl="0">
                <a:spcBef>
                  <a:spcPts val="0"/>
                </a:spcBef>
                <a:spcAft>
                  <a:spcPts val="0"/>
                </a:spcAft>
                <a:buNone/>
              </a:pPr>
              <a:r>
                <a:rPr lang="en-US">
                  <a:solidFill>
                    <a:srgbClr val="666666"/>
                  </a:solidFill>
                </a:rPr>
                <a:t>whole</a:t>
              </a:r>
              <a:endParaRPr>
                <a:solidFill>
                  <a:srgbClr val="666666"/>
                </a:solidFill>
              </a:endParaRPr>
            </a:p>
            <a:p>
              <a:pPr marL="0" lvl="0" indent="0" algn="ctr" rtl="0">
                <a:spcBef>
                  <a:spcPts val="0"/>
                </a:spcBef>
                <a:spcAft>
                  <a:spcPts val="0"/>
                </a:spcAft>
                <a:buNone/>
              </a:pPr>
              <a:endParaRPr>
                <a:solidFill>
                  <a:srgbClr val="666666"/>
                </a:solidFill>
              </a:endParaRPr>
            </a:p>
            <a:p>
              <a:pPr marL="0" lvl="0" indent="0" algn="ctr" rtl="0">
                <a:spcBef>
                  <a:spcPts val="0"/>
                </a:spcBef>
                <a:spcAft>
                  <a:spcPts val="0"/>
                </a:spcAft>
                <a:buNone/>
              </a:pPr>
              <a:endParaRPr>
                <a:solidFill>
                  <a:srgbClr val="666666"/>
                </a:solidFill>
              </a:endParaRPr>
            </a:p>
            <a:p>
              <a:pPr marL="0" lvl="0" indent="0" algn="ctr" rtl="0">
                <a:spcBef>
                  <a:spcPts val="0"/>
                </a:spcBef>
                <a:spcAft>
                  <a:spcPts val="0"/>
                </a:spcAft>
                <a:buNone/>
              </a:pPr>
              <a:endParaRPr>
                <a:solidFill>
                  <a:srgbClr val="666666"/>
                </a:solidFill>
              </a:endParaRPr>
            </a:p>
            <a:p>
              <a:pPr marL="0" lvl="0" indent="0" algn="ctr" rtl="0">
                <a:spcBef>
                  <a:spcPts val="0"/>
                </a:spcBef>
                <a:spcAft>
                  <a:spcPts val="0"/>
                </a:spcAft>
                <a:buNone/>
              </a:pPr>
              <a:endParaRPr>
                <a:solidFill>
                  <a:srgbClr val="666666"/>
                </a:solidFill>
              </a:endParaRPr>
            </a:p>
            <a:p>
              <a:pPr marL="0" lvl="0" indent="0" algn="ctr" rtl="0">
                <a:spcBef>
                  <a:spcPts val="0"/>
                </a:spcBef>
                <a:spcAft>
                  <a:spcPts val="0"/>
                </a:spcAft>
                <a:buNone/>
              </a:pPr>
              <a:endParaRPr>
                <a:solidFill>
                  <a:srgbClr val="666666"/>
                </a:solidFill>
              </a:endParaRPr>
            </a:p>
            <a:p>
              <a:pPr marL="0" lvl="0" indent="0" algn="ctr" rtl="0">
                <a:spcBef>
                  <a:spcPts val="0"/>
                </a:spcBef>
                <a:spcAft>
                  <a:spcPts val="0"/>
                </a:spcAft>
                <a:buNone/>
              </a:pPr>
              <a:endParaRPr>
                <a:solidFill>
                  <a:srgbClr val="666666"/>
                </a:solidFill>
              </a:endParaRPr>
            </a:p>
            <a:p>
              <a:pPr marL="0" lvl="0" indent="0" algn="ctr">
                <a:spcBef>
                  <a:spcPts val="0"/>
                </a:spcBef>
                <a:spcAft>
                  <a:spcPts val="0"/>
                </a:spcAft>
                <a:buNone/>
              </a:pPr>
              <a:r>
                <a:rPr lang="en-US">
                  <a:solidFill>
                    <a:srgbClr val="666666"/>
                  </a:solidFill>
                </a:rPr>
                <a:t>part				part</a:t>
              </a:r>
              <a:endParaRPr>
                <a:solidFill>
                  <a:srgbClr val="666666"/>
                </a:solidFill>
              </a:endParaRPr>
            </a:p>
            <a:p>
              <a:pPr marL="0" lvl="0" indent="0" algn="ctr">
                <a:spcBef>
                  <a:spcPts val="0"/>
                </a:spcBef>
                <a:spcAft>
                  <a:spcPts val="0"/>
                </a:spcAft>
                <a:buNone/>
              </a:pPr>
              <a:endParaRPr>
                <a:solidFill>
                  <a:srgbClr val="666666"/>
                </a:solidFill>
              </a:endParaRPr>
            </a:p>
          </p:txBody>
        </p:sp>
        <p:grpSp>
          <p:nvGrpSpPr>
            <p:cNvPr id="1227" name="Shape 1227"/>
            <p:cNvGrpSpPr/>
            <p:nvPr/>
          </p:nvGrpSpPr>
          <p:grpSpPr>
            <a:xfrm>
              <a:off x="-465450" y="2788763"/>
              <a:ext cx="5211000" cy="1545175"/>
              <a:chOff x="-316725" y="1941450"/>
              <a:chExt cx="5211000" cy="1545175"/>
            </a:xfrm>
          </p:grpSpPr>
          <p:sp>
            <p:nvSpPr>
              <p:cNvPr id="1228" name="Shape 1228"/>
              <p:cNvSpPr/>
              <p:nvPr/>
            </p:nvSpPr>
            <p:spPr>
              <a:xfrm>
                <a:off x="606900" y="3061825"/>
                <a:ext cx="1668900" cy="424800"/>
              </a:xfrm>
              <a:prstGeom prst="rect">
                <a:avLst/>
              </a:prstGeom>
              <a:solidFill>
                <a:srgbClr val="D9D2E9"/>
              </a:solidFill>
              <a:ln w="2857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9" name="Shape 1229"/>
              <p:cNvSpPr/>
              <p:nvPr/>
            </p:nvSpPr>
            <p:spPr>
              <a:xfrm>
                <a:off x="2275800" y="3061825"/>
                <a:ext cx="1668900" cy="424800"/>
              </a:xfrm>
              <a:prstGeom prst="rect">
                <a:avLst/>
              </a:prstGeom>
              <a:solidFill>
                <a:srgbClr val="CFE2F3"/>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0" name="Shape 1230"/>
              <p:cNvSpPr txBox="1"/>
              <p:nvPr/>
            </p:nvSpPr>
            <p:spPr>
              <a:xfrm rot="-5400000">
                <a:off x="1613625" y="11100"/>
                <a:ext cx="1350300" cy="5211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9000">
                    <a:solidFill>
                      <a:srgbClr val="999999"/>
                    </a:solidFill>
                    <a:latin typeface="Montserrat Thin"/>
                    <a:ea typeface="Montserrat Thin"/>
                    <a:cs typeface="Montserrat Thin"/>
                    <a:sym typeface="Montserrat Thin"/>
                  </a:rPr>
                  <a:t>}</a:t>
                </a:r>
                <a:endParaRPr sz="29000">
                  <a:solidFill>
                    <a:srgbClr val="999999"/>
                  </a:solidFill>
                  <a:latin typeface="Montserrat Thin"/>
                  <a:ea typeface="Montserrat Thin"/>
                  <a:cs typeface="Montserrat Thin"/>
                  <a:sym typeface="Montserrat Thin"/>
                </a:endParaRPr>
              </a:p>
            </p:txBody>
          </p:sp>
        </p:grpSp>
      </p:grpSp>
      <p:grpSp>
        <p:nvGrpSpPr>
          <p:cNvPr id="1231" name="Shape 1231"/>
          <p:cNvGrpSpPr/>
          <p:nvPr/>
        </p:nvGrpSpPr>
        <p:grpSpPr>
          <a:xfrm>
            <a:off x="4834125" y="1438350"/>
            <a:ext cx="3670500" cy="4815600"/>
            <a:chOff x="4834125" y="1438350"/>
            <a:chExt cx="3670500" cy="4815600"/>
          </a:xfrm>
        </p:grpSpPr>
        <p:sp>
          <p:nvSpPr>
            <p:cNvPr id="1232" name="Shape 1232"/>
            <p:cNvSpPr txBox="1"/>
            <p:nvPr/>
          </p:nvSpPr>
          <p:spPr>
            <a:xfrm>
              <a:off x="4834125" y="1438350"/>
              <a:ext cx="3670500" cy="48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666666"/>
                  </a:solidFill>
                </a:rPr>
                <a:t>Compare Problems</a:t>
              </a:r>
              <a:endParaRPr sz="1800">
                <a:solidFill>
                  <a:srgbClr val="666666"/>
                </a:solidFill>
              </a:endParaRPr>
            </a:p>
            <a:p>
              <a:pPr marL="0" lvl="0" indent="0" algn="ctr" rtl="0">
                <a:spcBef>
                  <a:spcPts val="0"/>
                </a:spcBef>
                <a:spcAft>
                  <a:spcPts val="0"/>
                </a:spcAft>
                <a:buNone/>
              </a:pPr>
              <a:endParaRPr sz="1800">
                <a:solidFill>
                  <a:srgbClr val="666666"/>
                </a:solidFill>
              </a:endParaRPr>
            </a:p>
            <a:p>
              <a:pPr marL="0" lvl="0" indent="0" algn="ctr" rtl="0">
                <a:spcBef>
                  <a:spcPts val="0"/>
                </a:spcBef>
                <a:spcAft>
                  <a:spcPts val="0"/>
                </a:spcAft>
                <a:buNone/>
              </a:pPr>
              <a:endParaRPr sz="1800">
                <a:solidFill>
                  <a:srgbClr val="666666"/>
                </a:solidFill>
              </a:endParaRPr>
            </a:p>
            <a:p>
              <a:pPr marL="0" lvl="0" indent="0" algn="ctr" rtl="0">
                <a:spcBef>
                  <a:spcPts val="0"/>
                </a:spcBef>
                <a:spcAft>
                  <a:spcPts val="0"/>
                </a:spcAft>
                <a:buNone/>
              </a:pPr>
              <a:endParaRPr sz="1800">
                <a:solidFill>
                  <a:srgbClr val="666666"/>
                </a:solidFill>
              </a:endParaRPr>
            </a:p>
            <a:p>
              <a:pPr marL="0" lvl="0" indent="0" algn="r" rtl="0">
                <a:spcBef>
                  <a:spcPts val="0"/>
                </a:spcBef>
                <a:spcAft>
                  <a:spcPts val="0"/>
                </a:spcAft>
                <a:buNone/>
              </a:pPr>
              <a:endParaRPr>
                <a:solidFill>
                  <a:srgbClr val="666666"/>
                </a:solidFill>
              </a:endParaRPr>
            </a:p>
            <a:p>
              <a:pPr marL="0" lvl="0" indent="0" algn="r" rtl="0">
                <a:spcBef>
                  <a:spcPts val="0"/>
                </a:spcBef>
                <a:spcAft>
                  <a:spcPts val="0"/>
                </a:spcAft>
                <a:buNone/>
              </a:pPr>
              <a:r>
                <a:rPr lang="en-US">
                  <a:solidFill>
                    <a:srgbClr val="666666"/>
                  </a:solidFill>
                </a:rPr>
                <a:t>difference</a:t>
              </a:r>
              <a:endParaRPr sz="1800">
                <a:solidFill>
                  <a:srgbClr val="666666"/>
                </a:solidFill>
              </a:endParaRPr>
            </a:p>
            <a:p>
              <a:pPr marL="0" lvl="0" indent="0" rtl="0">
                <a:spcBef>
                  <a:spcPts val="0"/>
                </a:spcBef>
                <a:spcAft>
                  <a:spcPts val="0"/>
                </a:spcAft>
                <a:buNone/>
              </a:pPr>
              <a:endParaRPr>
                <a:solidFill>
                  <a:srgbClr val="666666"/>
                </a:solidFill>
              </a:endParaRPr>
            </a:p>
            <a:p>
              <a:pPr marL="0" lvl="0" indent="0" rtl="0">
                <a:spcBef>
                  <a:spcPts val="0"/>
                </a:spcBef>
                <a:spcAft>
                  <a:spcPts val="0"/>
                </a:spcAft>
                <a:buNone/>
              </a:pPr>
              <a:r>
                <a:rPr lang="en-US">
                  <a:solidFill>
                    <a:srgbClr val="666666"/>
                  </a:solidFill>
                </a:rPr>
                <a:t>smaller quantity</a:t>
              </a:r>
              <a:endParaRPr>
                <a:solidFill>
                  <a:srgbClr val="666666"/>
                </a:solidFill>
              </a:endParaRPr>
            </a:p>
            <a:p>
              <a:pPr marL="0" lvl="0" indent="0" rtl="0">
                <a:spcBef>
                  <a:spcPts val="0"/>
                </a:spcBef>
                <a:spcAft>
                  <a:spcPts val="0"/>
                </a:spcAft>
                <a:buNone/>
              </a:pPr>
              <a:endParaRPr>
                <a:solidFill>
                  <a:srgbClr val="666666"/>
                </a:solidFill>
              </a:endParaRPr>
            </a:p>
            <a:p>
              <a:pPr marL="0" lvl="0" indent="0" rtl="0">
                <a:spcBef>
                  <a:spcPts val="0"/>
                </a:spcBef>
                <a:spcAft>
                  <a:spcPts val="0"/>
                </a:spcAft>
                <a:buNone/>
              </a:pPr>
              <a:endParaRPr>
                <a:solidFill>
                  <a:srgbClr val="666666"/>
                </a:solidFill>
              </a:endParaRPr>
            </a:p>
            <a:p>
              <a:pPr marL="0" lvl="0" indent="0" rtl="0">
                <a:spcBef>
                  <a:spcPts val="0"/>
                </a:spcBef>
                <a:spcAft>
                  <a:spcPts val="0"/>
                </a:spcAft>
                <a:buNone/>
              </a:pPr>
              <a:r>
                <a:rPr lang="en-US">
                  <a:solidFill>
                    <a:srgbClr val="666666"/>
                  </a:solidFill>
                </a:rPr>
                <a:t>larger quantity</a:t>
              </a:r>
              <a:endParaRPr>
                <a:solidFill>
                  <a:srgbClr val="666666"/>
                </a:solidFill>
              </a:endParaRPr>
            </a:p>
            <a:p>
              <a:pPr marL="0" lvl="0" indent="0" rtl="0">
                <a:spcBef>
                  <a:spcPts val="0"/>
                </a:spcBef>
                <a:spcAft>
                  <a:spcPts val="0"/>
                </a:spcAft>
                <a:buNone/>
              </a:pPr>
              <a:endParaRPr sz="1800">
                <a:solidFill>
                  <a:srgbClr val="666666"/>
                </a:solidFill>
              </a:endParaRPr>
            </a:p>
            <a:p>
              <a:pPr marL="0" lvl="0" indent="0" algn="ctr" rtl="0">
                <a:spcBef>
                  <a:spcPts val="0"/>
                </a:spcBef>
                <a:spcAft>
                  <a:spcPts val="0"/>
                </a:spcAft>
                <a:buNone/>
              </a:pPr>
              <a:endParaRPr sz="1800"/>
            </a:p>
            <a:p>
              <a:pPr marL="0" lvl="0" indent="0" rtl="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rtl="0">
                <a:spcBef>
                  <a:spcPts val="0"/>
                </a:spcBef>
                <a:spcAft>
                  <a:spcPts val="0"/>
                </a:spcAft>
                <a:buNone/>
              </a:pPr>
              <a:endParaRPr/>
            </a:p>
          </p:txBody>
        </p:sp>
        <p:grpSp>
          <p:nvGrpSpPr>
            <p:cNvPr id="1233" name="Shape 1233"/>
            <p:cNvGrpSpPr/>
            <p:nvPr/>
          </p:nvGrpSpPr>
          <p:grpSpPr>
            <a:xfrm>
              <a:off x="6687050" y="3159200"/>
              <a:ext cx="1668900" cy="1103888"/>
              <a:chOff x="6514600" y="3147150"/>
              <a:chExt cx="1668900" cy="1103888"/>
            </a:xfrm>
          </p:grpSpPr>
          <p:sp>
            <p:nvSpPr>
              <p:cNvPr id="1234" name="Shape 1234"/>
              <p:cNvSpPr/>
              <p:nvPr/>
            </p:nvSpPr>
            <p:spPr>
              <a:xfrm>
                <a:off x="6514600" y="3826238"/>
                <a:ext cx="1668900" cy="424800"/>
              </a:xfrm>
              <a:prstGeom prst="rect">
                <a:avLst/>
              </a:prstGeom>
              <a:solidFill>
                <a:srgbClr val="CFE2F3"/>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5" name="Shape 1235"/>
              <p:cNvSpPr/>
              <p:nvPr/>
            </p:nvSpPr>
            <p:spPr>
              <a:xfrm>
                <a:off x="6514600" y="3147150"/>
                <a:ext cx="1077300" cy="424800"/>
              </a:xfrm>
              <a:prstGeom prst="rect">
                <a:avLst/>
              </a:prstGeom>
              <a:solidFill>
                <a:srgbClr val="D9D2E9"/>
              </a:solidFill>
              <a:ln w="2857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6" name="Shape 1236"/>
              <p:cNvSpPr/>
              <p:nvPr/>
            </p:nvSpPr>
            <p:spPr>
              <a:xfrm>
                <a:off x="7591900" y="3147150"/>
                <a:ext cx="591600" cy="424800"/>
              </a:xfrm>
              <a:prstGeom prst="ellipse">
                <a:avLst/>
              </a:prstGeom>
              <a:solidFill>
                <a:srgbClr val="D9EAD3"/>
              </a:solidFill>
              <a:ln w="2857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pic>
        <p:nvPicPr>
          <p:cNvPr id="1237" name="Shape 1237"/>
          <p:cNvPicPr preferRelativeResize="0"/>
          <p:nvPr/>
        </p:nvPicPr>
        <p:blipFill>
          <a:blip r:embed="rId3">
            <a:alphaModFix/>
          </a:blip>
          <a:stretch>
            <a:fillRect/>
          </a:stretch>
        </p:blipFill>
        <p:spPr>
          <a:xfrm>
            <a:off x="2031400" y="5031175"/>
            <a:ext cx="7000175" cy="731700"/>
          </a:xfrm>
          <a:prstGeom prst="rect">
            <a:avLst/>
          </a:prstGeom>
          <a:noFill/>
          <a:ln>
            <a:noFill/>
          </a:ln>
        </p:spPr>
      </p:pic>
      <p:pic>
        <p:nvPicPr>
          <p:cNvPr id="1238" name="Shape 1238"/>
          <p:cNvPicPr preferRelativeResize="0"/>
          <p:nvPr/>
        </p:nvPicPr>
        <p:blipFill>
          <a:blip r:embed="rId4">
            <a:alphaModFix/>
          </a:blip>
          <a:stretch>
            <a:fillRect/>
          </a:stretch>
        </p:blipFill>
        <p:spPr>
          <a:xfrm>
            <a:off x="2063425" y="5686675"/>
            <a:ext cx="4108775" cy="396450"/>
          </a:xfrm>
          <a:prstGeom prst="rect">
            <a:avLst/>
          </a:prstGeom>
          <a:noFill/>
          <a:ln>
            <a:noFill/>
          </a:ln>
        </p:spPr>
      </p:pic>
      <p:sp>
        <p:nvSpPr>
          <p:cNvPr id="1239" name="Shape 1239"/>
          <p:cNvSpPr/>
          <p:nvPr/>
        </p:nvSpPr>
        <p:spPr>
          <a:xfrm>
            <a:off x="1872050" y="4905625"/>
            <a:ext cx="7159500" cy="1179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Shape 1245"/>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2400">
              <a:solidFill>
                <a:srgbClr val="666666"/>
              </a:solidFill>
              <a:latin typeface="Lucida Sans"/>
              <a:ea typeface="Lucida Sans"/>
              <a:cs typeface="Lucida Sans"/>
              <a:sym typeface="Lucida Sans"/>
            </a:endParaRPr>
          </a:p>
          <a:p>
            <a:pPr marL="0" lvl="0" indent="0" rtl="0">
              <a:lnSpc>
                <a:spcPct val="115000"/>
              </a:lnSpc>
              <a:spcBef>
                <a:spcPts val="0"/>
              </a:spcBef>
              <a:spcAft>
                <a:spcPts val="0"/>
              </a:spcAft>
              <a:buNone/>
            </a:pPr>
            <a:endParaRPr sz="2400">
              <a:solidFill>
                <a:srgbClr val="666666"/>
              </a:solidFill>
              <a:latin typeface="Lucida Sans"/>
              <a:ea typeface="Lucida Sans"/>
              <a:cs typeface="Lucida Sans"/>
              <a:sym typeface="Lucida Sans"/>
            </a:endParaRPr>
          </a:p>
        </p:txBody>
      </p:sp>
      <p:grpSp>
        <p:nvGrpSpPr>
          <p:cNvPr id="1246" name="Shape 1246"/>
          <p:cNvGrpSpPr/>
          <p:nvPr/>
        </p:nvGrpSpPr>
        <p:grpSpPr>
          <a:xfrm>
            <a:off x="304800" y="330568"/>
            <a:ext cx="6102962" cy="731700"/>
            <a:chOff x="1184425" y="2646438"/>
            <a:chExt cx="6102962" cy="731700"/>
          </a:xfrm>
        </p:grpSpPr>
        <p:sp>
          <p:nvSpPr>
            <p:cNvPr id="1247" name="Shape 1247"/>
            <p:cNvSpPr txBox="1"/>
            <p:nvPr/>
          </p:nvSpPr>
          <p:spPr>
            <a:xfrm>
              <a:off x="1184425" y="2696620"/>
              <a:ext cx="15306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US" sz="4200">
                  <a:solidFill>
                    <a:srgbClr val="6FA8DC"/>
                  </a:solidFill>
                  <a:latin typeface="Roboto Medium"/>
                  <a:ea typeface="Roboto Medium"/>
                  <a:cs typeface="Roboto Medium"/>
                  <a:sym typeface="Roboto Medium"/>
                </a:rPr>
                <a:t>3</a:t>
              </a:r>
              <a:endParaRPr sz="4200">
                <a:solidFill>
                  <a:srgbClr val="6FA8DC"/>
                </a:solidFill>
                <a:latin typeface="Roboto Medium"/>
                <a:ea typeface="Roboto Medium"/>
                <a:cs typeface="Roboto Medium"/>
                <a:sym typeface="Roboto Medium"/>
              </a:endParaRPr>
            </a:p>
          </p:txBody>
        </p:sp>
        <p:sp>
          <p:nvSpPr>
            <p:cNvPr id="1248" name="Shape 1248"/>
            <p:cNvSpPr/>
            <p:nvPr/>
          </p:nvSpPr>
          <p:spPr>
            <a:xfrm>
              <a:off x="2789787" y="2646438"/>
              <a:ext cx="4497600" cy="731700"/>
            </a:xfrm>
            <a:prstGeom prst="rect">
              <a:avLst/>
            </a:prstGeom>
            <a:solidFill>
              <a:srgbClr val="6FA8DC"/>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249" name="Shape 1249"/>
            <p:cNvSpPr txBox="1"/>
            <p:nvPr/>
          </p:nvSpPr>
          <p:spPr>
            <a:xfrm>
              <a:off x="2914388" y="2852992"/>
              <a:ext cx="3849900" cy="330600"/>
            </a:xfrm>
            <a:prstGeom prst="rect">
              <a:avLst/>
            </a:prstGeom>
            <a:solidFill>
              <a:srgbClr val="6FA8DC"/>
            </a:solid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None/>
              </a:pPr>
              <a:r>
                <a:rPr lang="en-US" sz="3000">
                  <a:solidFill>
                    <a:srgbClr val="FFFFFF"/>
                  </a:solidFill>
                  <a:latin typeface="Roboto"/>
                  <a:ea typeface="Roboto"/>
                  <a:cs typeface="Roboto"/>
                  <a:sym typeface="Roboto"/>
                </a:rPr>
                <a:t>Analyze the structure</a:t>
              </a:r>
              <a:endParaRPr sz="3000">
                <a:solidFill>
                  <a:srgbClr val="FFFFFF"/>
                </a:solidFill>
                <a:latin typeface="Roboto"/>
                <a:ea typeface="Roboto"/>
                <a:cs typeface="Roboto"/>
                <a:sym typeface="Roboto"/>
              </a:endParaRPr>
            </a:p>
          </p:txBody>
        </p:sp>
      </p:grpSp>
      <p:pic>
        <p:nvPicPr>
          <p:cNvPr id="1250" name="Shape 1250"/>
          <p:cNvPicPr preferRelativeResize="0"/>
          <p:nvPr/>
        </p:nvPicPr>
        <p:blipFill>
          <a:blip r:embed="rId3">
            <a:alphaModFix/>
          </a:blip>
          <a:stretch>
            <a:fillRect/>
          </a:stretch>
        </p:blipFill>
        <p:spPr>
          <a:xfrm>
            <a:off x="985838" y="1310353"/>
            <a:ext cx="7210426" cy="504729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Shape 1256"/>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400">
                <a:solidFill>
                  <a:srgbClr val="666666"/>
                </a:solidFill>
                <a:latin typeface="Lucida Sans"/>
                <a:ea typeface="Lucida Sans"/>
                <a:cs typeface="Lucida Sans"/>
                <a:sym typeface="Lucida Sans"/>
              </a:rPr>
              <a:t>Next steps for instruction and planning:</a:t>
            </a:r>
            <a:endParaRPr sz="2400">
              <a:solidFill>
                <a:srgbClr val="666666"/>
              </a:solidFill>
              <a:latin typeface="Lucida Sans"/>
              <a:ea typeface="Lucida Sans"/>
              <a:cs typeface="Lucida Sans"/>
              <a:sym typeface="Lucida Sans"/>
            </a:endParaRPr>
          </a:p>
          <a:p>
            <a:pPr marL="457200" lvl="0" indent="-381000" rtl="0">
              <a:lnSpc>
                <a:spcPct val="115000"/>
              </a:lnSpc>
              <a:spcBef>
                <a:spcPts val="0"/>
              </a:spcBef>
              <a:spcAft>
                <a:spcPts val="0"/>
              </a:spcAft>
              <a:buClr>
                <a:srgbClr val="666666"/>
              </a:buClr>
              <a:buSzPts val="2400"/>
              <a:buFont typeface="Lucida Sans"/>
              <a:buChar char="•"/>
            </a:pPr>
            <a:r>
              <a:rPr lang="en-US" sz="2400">
                <a:solidFill>
                  <a:srgbClr val="666666"/>
                </a:solidFill>
                <a:latin typeface="Lucida Sans"/>
                <a:ea typeface="Lucida Sans"/>
                <a:cs typeface="Lucida Sans"/>
                <a:sym typeface="Lucida Sans"/>
              </a:rPr>
              <a:t>Analyze problems presented in curriculum</a:t>
            </a:r>
            <a:endParaRPr sz="2400">
              <a:solidFill>
                <a:srgbClr val="666666"/>
              </a:solidFill>
              <a:latin typeface="Lucida Sans"/>
              <a:ea typeface="Lucida Sans"/>
              <a:cs typeface="Lucida Sans"/>
              <a:sym typeface="Lucida Sans"/>
            </a:endParaRPr>
          </a:p>
          <a:p>
            <a:pPr marL="914400" lvl="1" indent="-342900" rtl="0">
              <a:lnSpc>
                <a:spcPct val="115000"/>
              </a:lnSpc>
              <a:spcBef>
                <a:spcPts val="0"/>
              </a:spcBef>
              <a:spcAft>
                <a:spcPts val="0"/>
              </a:spcAft>
              <a:buClr>
                <a:srgbClr val="666666"/>
              </a:buClr>
              <a:buSzPts val="1800"/>
              <a:buFont typeface="Lucida Sans"/>
              <a:buChar char="–"/>
            </a:pPr>
            <a:r>
              <a:rPr lang="en-US" sz="1800">
                <a:solidFill>
                  <a:srgbClr val="666666"/>
                </a:solidFill>
                <a:latin typeface="Lucida Sans"/>
                <a:ea typeface="Lucida Sans"/>
                <a:cs typeface="Lucida Sans"/>
                <a:sym typeface="Lucida Sans"/>
              </a:rPr>
              <a:t>Which problem types are missing or less frequent?</a:t>
            </a:r>
            <a:endParaRPr sz="1800">
              <a:solidFill>
                <a:srgbClr val="666666"/>
              </a:solidFill>
              <a:latin typeface="Lucida Sans"/>
              <a:ea typeface="Lucida Sans"/>
              <a:cs typeface="Lucida Sans"/>
              <a:sym typeface="Lucida Sans"/>
            </a:endParaRPr>
          </a:p>
          <a:p>
            <a:pPr marL="914400" lvl="1" indent="-342900" rtl="0">
              <a:lnSpc>
                <a:spcPct val="115000"/>
              </a:lnSpc>
              <a:spcBef>
                <a:spcPts val="0"/>
              </a:spcBef>
              <a:spcAft>
                <a:spcPts val="0"/>
              </a:spcAft>
              <a:buClr>
                <a:srgbClr val="666666"/>
              </a:buClr>
              <a:buSzPts val="1800"/>
              <a:buFont typeface="Lucida Sans"/>
              <a:buChar char="–"/>
            </a:pPr>
            <a:r>
              <a:rPr lang="en-US" sz="1800">
                <a:solidFill>
                  <a:srgbClr val="666666"/>
                </a:solidFill>
                <a:latin typeface="Lucida Sans"/>
                <a:ea typeface="Lucida Sans"/>
                <a:cs typeface="Lucida Sans"/>
                <a:sym typeface="Lucida Sans"/>
              </a:rPr>
              <a:t>How could we adjust given problems to change the problem to give students access to more challenging types of problems?</a:t>
            </a:r>
            <a:endParaRPr sz="1800">
              <a:solidFill>
                <a:srgbClr val="666666"/>
              </a:solidFill>
              <a:latin typeface="Lucida Sans"/>
              <a:ea typeface="Lucida Sans"/>
              <a:cs typeface="Lucida Sans"/>
              <a:sym typeface="Lucida Sans"/>
            </a:endParaRPr>
          </a:p>
          <a:p>
            <a:pPr marL="457200" lvl="0" indent="0" rtl="0">
              <a:lnSpc>
                <a:spcPct val="115000"/>
              </a:lnSpc>
              <a:spcBef>
                <a:spcPts val="0"/>
              </a:spcBef>
              <a:spcAft>
                <a:spcPts val="0"/>
              </a:spcAft>
              <a:buNone/>
            </a:pPr>
            <a:endParaRPr sz="1800">
              <a:solidFill>
                <a:srgbClr val="666666"/>
              </a:solidFill>
              <a:latin typeface="Lucida Sans"/>
              <a:ea typeface="Lucida Sans"/>
              <a:cs typeface="Lucida Sans"/>
              <a:sym typeface="Lucida Sans"/>
            </a:endParaRPr>
          </a:p>
          <a:p>
            <a:pPr marL="457200" lvl="0" indent="-381000" rtl="0">
              <a:lnSpc>
                <a:spcPct val="115000"/>
              </a:lnSpc>
              <a:spcBef>
                <a:spcPts val="0"/>
              </a:spcBef>
              <a:spcAft>
                <a:spcPts val="0"/>
              </a:spcAft>
              <a:buClr>
                <a:srgbClr val="666666"/>
              </a:buClr>
              <a:buSzPts val="2400"/>
              <a:buFont typeface="Lucida Sans"/>
              <a:buChar char="•"/>
            </a:pPr>
            <a:r>
              <a:rPr lang="en-US" sz="2400">
                <a:solidFill>
                  <a:srgbClr val="666666"/>
                </a:solidFill>
                <a:latin typeface="Lucida Sans"/>
                <a:ea typeface="Lucida Sans"/>
                <a:cs typeface="Lucida Sans"/>
                <a:sym typeface="Lucida Sans"/>
              </a:rPr>
              <a:t>Consider the format of the problems presented to students</a:t>
            </a:r>
            <a:endParaRPr sz="2400">
              <a:solidFill>
                <a:srgbClr val="666666"/>
              </a:solidFill>
              <a:latin typeface="Lucida Sans"/>
              <a:ea typeface="Lucida Sans"/>
              <a:cs typeface="Lucida Sans"/>
              <a:sym typeface="Lucida Sans"/>
            </a:endParaRPr>
          </a:p>
          <a:p>
            <a:pPr marL="914400" lvl="1" indent="-342900" rtl="0">
              <a:lnSpc>
                <a:spcPct val="115000"/>
              </a:lnSpc>
              <a:spcBef>
                <a:spcPts val="0"/>
              </a:spcBef>
              <a:spcAft>
                <a:spcPts val="0"/>
              </a:spcAft>
              <a:buClr>
                <a:srgbClr val="666666"/>
              </a:buClr>
              <a:buSzPts val="1800"/>
              <a:buFont typeface="Lucida Sans"/>
              <a:buChar char="–"/>
            </a:pPr>
            <a:r>
              <a:rPr lang="en-US" sz="1800">
                <a:solidFill>
                  <a:srgbClr val="666666"/>
                </a:solidFill>
                <a:latin typeface="Lucida Sans"/>
                <a:ea typeface="Lucida Sans"/>
                <a:cs typeface="Lucida Sans"/>
                <a:sym typeface="Lucida Sans"/>
              </a:rPr>
              <a:t>What adjustments might we make to push students to think deeper about the problem than just solving?</a:t>
            </a:r>
            <a:endParaRPr sz="1800">
              <a:solidFill>
                <a:srgbClr val="666666"/>
              </a:solidFill>
              <a:latin typeface="Lucida Sans"/>
              <a:ea typeface="Lucida Sans"/>
              <a:cs typeface="Lucida Sans"/>
              <a:sym typeface="Lucida Sans"/>
            </a:endParaRPr>
          </a:p>
          <a:p>
            <a:pPr marL="0" lvl="0" indent="0" rtl="0">
              <a:lnSpc>
                <a:spcPct val="115000"/>
              </a:lnSpc>
              <a:spcBef>
                <a:spcPts val="0"/>
              </a:spcBef>
              <a:spcAft>
                <a:spcPts val="0"/>
              </a:spcAft>
              <a:buNone/>
            </a:pPr>
            <a:endParaRPr sz="2400">
              <a:solidFill>
                <a:srgbClr val="666666"/>
              </a:solidFill>
              <a:latin typeface="Lucida Sans"/>
              <a:ea typeface="Lucida Sans"/>
              <a:cs typeface="Lucida Sans"/>
              <a:sym typeface="Lucida Sans"/>
            </a:endParaRPr>
          </a:p>
        </p:txBody>
      </p:sp>
      <p:grpSp>
        <p:nvGrpSpPr>
          <p:cNvPr id="1257" name="Shape 1257"/>
          <p:cNvGrpSpPr/>
          <p:nvPr/>
        </p:nvGrpSpPr>
        <p:grpSpPr>
          <a:xfrm>
            <a:off x="304811" y="295218"/>
            <a:ext cx="5741451" cy="731700"/>
            <a:chOff x="1184436" y="3530813"/>
            <a:chExt cx="5741451" cy="731700"/>
          </a:xfrm>
        </p:grpSpPr>
        <p:sp>
          <p:nvSpPr>
            <p:cNvPr id="1258" name="Shape 1258"/>
            <p:cNvSpPr txBox="1"/>
            <p:nvPr/>
          </p:nvSpPr>
          <p:spPr>
            <a:xfrm>
              <a:off x="1184436" y="3581001"/>
              <a:ext cx="15306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US" sz="4200">
                  <a:solidFill>
                    <a:srgbClr val="9FC5E8"/>
                  </a:solidFill>
                  <a:latin typeface="Roboto Medium"/>
                  <a:ea typeface="Roboto Medium"/>
                  <a:cs typeface="Roboto Medium"/>
                  <a:sym typeface="Roboto Medium"/>
                </a:rPr>
                <a:t>4</a:t>
              </a:r>
              <a:endParaRPr sz="4200">
                <a:solidFill>
                  <a:srgbClr val="9FC5E8"/>
                </a:solidFill>
                <a:latin typeface="Roboto Medium"/>
                <a:ea typeface="Roboto Medium"/>
                <a:cs typeface="Roboto Medium"/>
                <a:sym typeface="Roboto Medium"/>
              </a:endParaRPr>
            </a:p>
          </p:txBody>
        </p:sp>
        <p:sp>
          <p:nvSpPr>
            <p:cNvPr id="1259" name="Shape 1259"/>
            <p:cNvSpPr/>
            <p:nvPr/>
          </p:nvSpPr>
          <p:spPr>
            <a:xfrm>
              <a:off x="2789787" y="3530813"/>
              <a:ext cx="4136100" cy="731700"/>
            </a:xfrm>
            <a:prstGeom prst="rect">
              <a:avLst/>
            </a:prstGeom>
            <a:solidFill>
              <a:srgbClr val="9FC5E8"/>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260" name="Shape 1260"/>
            <p:cNvSpPr txBox="1"/>
            <p:nvPr/>
          </p:nvSpPr>
          <p:spPr>
            <a:xfrm>
              <a:off x="2914388" y="3737366"/>
              <a:ext cx="3849900" cy="330600"/>
            </a:xfrm>
            <a:prstGeom prst="rect">
              <a:avLst/>
            </a:prstGeom>
            <a:solidFill>
              <a:srgbClr val="9FC5E8"/>
            </a:solid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None/>
              </a:pPr>
              <a:r>
                <a:rPr lang="en-US" sz="3000">
                  <a:solidFill>
                    <a:srgbClr val="FFFFFF"/>
                  </a:solidFill>
                  <a:latin typeface="Roboto"/>
                  <a:ea typeface="Roboto"/>
                  <a:cs typeface="Roboto"/>
                  <a:sym typeface="Roboto"/>
                </a:rPr>
                <a:t>Plan</a:t>
              </a:r>
              <a:endParaRPr sz="3000">
                <a:solidFill>
                  <a:srgbClr val="FFFFFF"/>
                </a:solidFill>
                <a:latin typeface="Roboto"/>
                <a:ea typeface="Roboto"/>
                <a:cs typeface="Roboto"/>
                <a:sym typeface="Roboto"/>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Shape 1266"/>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a:solidFill>
                  <a:srgbClr val="666666"/>
                </a:solidFill>
                <a:latin typeface="Lucida Sans"/>
                <a:ea typeface="Lucida Sans"/>
                <a:cs typeface="Lucida Sans"/>
                <a:sym typeface="Lucida Sans"/>
              </a:rPr>
              <a:t>Additional uses for mini-assessments</a:t>
            </a:r>
            <a:endParaRPr sz="2400" b="0" i="0" u="none" strike="noStrike" cap="none">
              <a:solidFill>
                <a:srgbClr val="666666"/>
              </a:solidFill>
              <a:latin typeface="Lucida Sans"/>
              <a:ea typeface="Lucida Sans"/>
              <a:cs typeface="Lucida Sans"/>
              <a:sym typeface="Lucida Sans"/>
            </a:endParaRPr>
          </a:p>
        </p:txBody>
      </p:sp>
      <p:sp>
        <p:nvSpPr>
          <p:cNvPr id="1267" name="Shape 1267"/>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4000"/>
              </a:lnSpc>
              <a:spcBef>
                <a:spcPts val="0"/>
              </a:spcBef>
              <a:spcAft>
                <a:spcPts val="0"/>
              </a:spcAft>
              <a:buClr>
                <a:srgbClr val="666666"/>
              </a:buClr>
              <a:buSzPts val="2000"/>
              <a:buFont typeface="Lucida Sans"/>
              <a:buChar char="•"/>
            </a:pPr>
            <a:r>
              <a:rPr lang="en-US" sz="2000">
                <a:solidFill>
                  <a:srgbClr val="666666"/>
                </a:solidFill>
                <a:latin typeface="Lucida Sans"/>
                <a:ea typeface="Lucida Sans"/>
                <a:cs typeface="Lucida Sans"/>
                <a:sym typeface="Lucida Sans"/>
              </a:rPr>
              <a:t>A quick pulse check of how students are progressing on grade-level content. Are they struggling with their mathematical fluency? If so, administer a fluency mini-assessment at multiple times throughout the year to gather timely information.</a:t>
            </a:r>
            <a:endParaRPr sz="2000">
              <a:solidFill>
                <a:srgbClr val="666666"/>
              </a:solidFill>
              <a:latin typeface="Lucida Sans"/>
              <a:ea typeface="Lucida Sans"/>
              <a:cs typeface="Lucida Sans"/>
              <a:sym typeface="Lucida Sans"/>
            </a:endParaRPr>
          </a:p>
          <a:p>
            <a:pPr marL="457200" marR="0" lvl="0" indent="-355600" algn="l" rtl="0">
              <a:lnSpc>
                <a:spcPct val="114000"/>
              </a:lnSpc>
              <a:spcBef>
                <a:spcPts val="1200"/>
              </a:spcBef>
              <a:spcAft>
                <a:spcPts val="0"/>
              </a:spcAft>
              <a:buClr>
                <a:srgbClr val="666666"/>
              </a:buClr>
              <a:buSzPts val="2000"/>
              <a:buFont typeface="Lucida Sans"/>
              <a:buChar char="•"/>
            </a:pPr>
            <a:r>
              <a:rPr lang="en-US" sz="2000">
                <a:solidFill>
                  <a:srgbClr val="666666"/>
                </a:solidFill>
                <a:latin typeface="Lucida Sans"/>
                <a:ea typeface="Lucida Sans"/>
                <a:cs typeface="Lucida Sans"/>
                <a:sym typeface="Lucida Sans"/>
              </a:rPr>
              <a:t>You want to expose your students to various formats of questions they might encounter on a summative assessment. The mini-assessments include types to serve this purpose.</a:t>
            </a:r>
            <a:endParaRPr sz="2000">
              <a:solidFill>
                <a:srgbClr val="666666"/>
              </a:solidFill>
              <a:latin typeface="Lucida Sans"/>
              <a:ea typeface="Lucida Sans"/>
              <a:cs typeface="Lucida Sans"/>
              <a:sym typeface="Lucida Sans"/>
            </a:endParaRPr>
          </a:p>
          <a:p>
            <a:pPr marL="457200" marR="0" lvl="0" indent="-355600" algn="l" rtl="0">
              <a:lnSpc>
                <a:spcPct val="114000"/>
              </a:lnSpc>
              <a:spcBef>
                <a:spcPts val="1200"/>
              </a:spcBef>
              <a:spcAft>
                <a:spcPts val="1200"/>
              </a:spcAft>
              <a:buClr>
                <a:srgbClr val="666666"/>
              </a:buClr>
              <a:buSzPts val="2000"/>
              <a:buFont typeface="Lucida Sans"/>
              <a:buChar char="•"/>
            </a:pPr>
            <a:r>
              <a:rPr lang="en-US" sz="2000">
                <a:solidFill>
                  <a:srgbClr val="666666"/>
                </a:solidFill>
                <a:latin typeface="Lucida Sans"/>
                <a:ea typeface="Lucida Sans"/>
                <a:cs typeface="Lucida Sans"/>
                <a:sym typeface="Lucida Sans"/>
              </a:rPr>
              <a:t>Are students not really understanding why their responses were correct or incorrect? Although we don’t encourage test prep, it might be helpful for students to see the annotations at the end of the mini-assessments.</a:t>
            </a:r>
            <a:endParaRPr sz="2000">
              <a:solidFill>
                <a:srgbClr val="666666"/>
              </a:solidFill>
              <a:latin typeface="Lucida Sans"/>
              <a:ea typeface="Lucida Sans"/>
              <a:cs typeface="Lucida Sans"/>
              <a:sym typeface="Lucida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Shape 1273"/>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800" b="0" i="0" u="none" strike="noStrike" cap="none">
                <a:solidFill>
                  <a:schemeClr val="lt1"/>
                </a:solidFill>
                <a:latin typeface="Lucida Sans"/>
                <a:ea typeface="Lucida Sans"/>
                <a:cs typeface="Lucida Sans"/>
                <a:sym typeface="Lucida Sans"/>
              </a:rPr>
              <a:t>Questions for our Guests?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Shape 1279"/>
          <p:cNvSpPr txBox="1">
            <a:spLocks noGrp="1"/>
          </p:cNvSpPr>
          <p:nvPr>
            <p:ph type="title"/>
          </p:nvPr>
        </p:nvSpPr>
        <p:spPr>
          <a:xfrm>
            <a:off x="304800" y="46038"/>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sz="2800" b="0" i="0" u="none" strike="noStrike" cap="none">
                <a:solidFill>
                  <a:srgbClr val="666666"/>
                </a:solidFill>
                <a:latin typeface="Lucida Sans"/>
                <a:ea typeface="Lucida Sans"/>
                <a:cs typeface="Lucida Sans"/>
                <a:sym typeface="Lucida Sans"/>
              </a:rPr>
              <a:t>Join our network!</a:t>
            </a:r>
            <a:endParaRPr sz="2800">
              <a:solidFill>
                <a:srgbClr val="666666"/>
              </a:solidFill>
            </a:endParaRPr>
          </a:p>
        </p:txBody>
      </p:sp>
      <p:sp>
        <p:nvSpPr>
          <p:cNvPr id="1280" name="Shape 1280"/>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342900" marR="0" lvl="0" indent="-203200" algn="l" rtl="0">
              <a:lnSpc>
                <a:spcPct val="100000"/>
              </a:lnSpc>
              <a:spcBef>
                <a:spcPts val="0"/>
              </a:spcBef>
              <a:spcAft>
                <a:spcPts val="0"/>
              </a:spcAft>
              <a:buClr>
                <a:srgbClr val="595959"/>
              </a:buClr>
              <a:buSzPts val="22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1281" name="Shape 1281" descr="Join Core Advocates.PNG"/>
          <p:cNvPicPr preferRelativeResize="0"/>
          <p:nvPr/>
        </p:nvPicPr>
        <p:blipFill rotWithShape="1">
          <a:blip r:embed="rId3">
            <a:alphaModFix/>
          </a:blip>
          <a:srcRect/>
          <a:stretch/>
        </p:blipFill>
        <p:spPr>
          <a:xfrm>
            <a:off x="0" y="1547832"/>
            <a:ext cx="9110167" cy="4802978"/>
          </a:xfrm>
          <a:prstGeom prst="rect">
            <a:avLst/>
          </a:prstGeom>
          <a:noFill/>
          <a:ln>
            <a:noFill/>
          </a:ln>
        </p:spPr>
      </p:pic>
      <p:sp>
        <p:nvSpPr>
          <p:cNvPr id="1282" name="Shape 1282"/>
          <p:cNvSpPr txBox="1"/>
          <p:nvPr/>
        </p:nvSpPr>
        <p:spPr>
          <a:xfrm>
            <a:off x="2156925" y="1132250"/>
            <a:ext cx="4924800" cy="28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5"/>
              </a:buClr>
              <a:buSzPts val="1800"/>
              <a:buFont typeface="Lucida Sans"/>
              <a:buNone/>
            </a:pPr>
            <a:r>
              <a:rPr lang="en-US" sz="1800" b="0" i="0" u="sng" strike="noStrike" cap="none">
                <a:solidFill>
                  <a:schemeClr val="hlink"/>
                </a:solidFill>
                <a:latin typeface="Lucida Sans"/>
                <a:ea typeface="Lucida Sans"/>
                <a:cs typeface="Lucida Sans"/>
                <a:sym typeface="Lucida Sans"/>
                <a:hlinkClick r:id="rId4"/>
              </a:rPr>
              <a:t>www.achievethecore.org/ca-signup</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Shape 1288"/>
          <p:cNvSpPr txBox="1">
            <a:spLocks noGrp="1"/>
          </p:cNvSpPr>
          <p:nvPr>
            <p:ph type="title"/>
          </p:nvPr>
        </p:nvSpPr>
        <p:spPr>
          <a:xfrm>
            <a:off x="451900" y="22308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666666"/>
                </a:solidFill>
                <a:latin typeface="Lucida Sans"/>
                <a:ea typeface="Lucida Sans"/>
                <a:cs typeface="Lucida Sans"/>
                <a:sym typeface="Lucida Sans"/>
              </a:rPr>
              <a:t>Tell us about your efforts</a:t>
            </a:r>
            <a:endParaRPr>
              <a:solidFill>
                <a:srgbClr val="666666"/>
              </a:solidFill>
            </a:endParaRPr>
          </a:p>
        </p:txBody>
      </p:sp>
      <p:pic>
        <p:nvPicPr>
          <p:cNvPr id="1289" name="Shape 1289"/>
          <p:cNvPicPr preferRelativeResize="0"/>
          <p:nvPr/>
        </p:nvPicPr>
        <p:blipFill rotWithShape="1">
          <a:blip r:embed="rId3">
            <a:alphaModFix/>
          </a:blip>
          <a:srcRect/>
          <a:stretch/>
        </p:blipFill>
        <p:spPr>
          <a:xfrm>
            <a:off x="1767450" y="1366075"/>
            <a:ext cx="5609126" cy="4128950"/>
          </a:xfrm>
          <a:prstGeom prst="rect">
            <a:avLst/>
          </a:prstGeom>
          <a:noFill/>
          <a:ln>
            <a:noFill/>
          </a:ln>
        </p:spPr>
      </p:pic>
      <p:sp>
        <p:nvSpPr>
          <p:cNvPr id="1290" name="Shape 1290"/>
          <p:cNvSpPr txBox="1"/>
          <p:nvPr/>
        </p:nvSpPr>
        <p:spPr>
          <a:xfrm>
            <a:off x="583738" y="5782700"/>
            <a:ext cx="7965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2400" b="0" i="0" u="sng" strike="noStrike" cap="none">
                <a:solidFill>
                  <a:schemeClr val="hlink"/>
                </a:solidFill>
                <a:latin typeface="Lucida Sans"/>
                <a:ea typeface="Lucida Sans"/>
                <a:cs typeface="Lucida Sans"/>
                <a:sym typeface="Lucida Sans"/>
                <a:hlinkClick r:id="rId4"/>
              </a:rPr>
              <a:t>www.achievethecore.org/educators-taking-action</a:t>
            </a:r>
            <a:r>
              <a:rPr lang="en-US" sz="2400" b="0" i="0" u="none" strike="noStrike" cap="none">
                <a:solidFill>
                  <a:srgbClr val="666666"/>
                </a:solidFill>
                <a:latin typeface="Lucida Sans"/>
                <a:ea typeface="Lucida Sans"/>
                <a:cs typeface="Lucida Sans"/>
                <a:sym typeface="Lucida Sans"/>
              </a:rPr>
              <a:t> </a:t>
            </a:r>
            <a:endParaRPr sz="2400" b="0" i="0" u="none" strike="noStrike" cap="none">
              <a:solidFill>
                <a:srgbClr val="666666"/>
              </a:solidFill>
              <a:latin typeface="Lucida Sans"/>
              <a:ea typeface="Lucida Sans"/>
              <a:cs typeface="Lucida Sans"/>
              <a:sym typeface="Lucida Sans"/>
            </a:endParaRPr>
          </a:p>
        </p:txBody>
      </p:sp>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Shape 1296"/>
          <p:cNvSpPr txBox="1">
            <a:spLocks noGrp="1"/>
          </p:cNvSpPr>
          <p:nvPr>
            <p:ph type="title"/>
          </p:nvPr>
        </p:nvSpPr>
        <p:spPr>
          <a:xfrm>
            <a:off x="457200" y="-30173"/>
            <a:ext cx="8229600" cy="909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666666"/>
                </a:solidFill>
                <a:latin typeface="Lucida Sans"/>
                <a:ea typeface="Lucida Sans"/>
                <a:cs typeface="Lucida Sans"/>
                <a:sym typeface="Lucida Sans"/>
              </a:rPr>
              <a:t>Please join us again!</a:t>
            </a:r>
            <a:endParaRPr>
              <a:solidFill>
                <a:srgbClr val="666666"/>
              </a:solidFill>
            </a:endParaRPr>
          </a:p>
        </p:txBody>
      </p:sp>
      <p:sp>
        <p:nvSpPr>
          <p:cNvPr id="1297" name="Shape 1297"/>
          <p:cNvSpPr txBox="1">
            <a:spLocks noGrp="1"/>
          </p:cNvSpPr>
          <p:nvPr>
            <p:ph type="body" idx="1"/>
          </p:nvPr>
        </p:nvSpPr>
        <p:spPr>
          <a:xfrm>
            <a:off x="457200" y="878175"/>
            <a:ext cx="8349600" cy="530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a:solidFill>
                  <a:srgbClr val="1C9963"/>
                </a:solidFill>
              </a:rPr>
              <a:t>July</a:t>
            </a:r>
            <a:r>
              <a:rPr lang="en-US" sz="2400" b="0" i="0" u="none" strike="noStrike" cap="none">
                <a:solidFill>
                  <a:srgbClr val="1C9963"/>
                </a:solidFill>
                <a:latin typeface="Lucida Sans"/>
                <a:ea typeface="Lucida Sans"/>
                <a:cs typeface="Lucida Sans"/>
                <a:sym typeface="Lucida Sans"/>
              </a:rPr>
              <a:t> </a:t>
            </a:r>
            <a:r>
              <a:rPr lang="en-US" sz="2400">
                <a:solidFill>
                  <a:srgbClr val="1C9963"/>
                </a:solidFill>
              </a:rPr>
              <a:t>W</a:t>
            </a:r>
            <a:r>
              <a:rPr lang="en-US" sz="2400" b="0" i="0" u="none" strike="noStrike" cap="none">
                <a:solidFill>
                  <a:srgbClr val="1C9963"/>
                </a:solidFill>
                <a:latin typeface="Lucida Sans"/>
                <a:ea typeface="Lucida Sans"/>
                <a:cs typeface="Lucida Sans"/>
                <a:sym typeface="Lucida Sans"/>
              </a:rPr>
              <a:t>ebinar</a:t>
            </a:r>
            <a:r>
              <a:rPr lang="en-US" sz="2400" b="0" i="0" u="none" strike="noStrike" cap="none">
                <a:solidFill>
                  <a:srgbClr val="666666"/>
                </a:solidFill>
                <a:latin typeface="Lucida Sans"/>
                <a:ea typeface="Lucida Sans"/>
                <a:cs typeface="Lucida Sans"/>
                <a:sym typeface="Lucida Sans"/>
              </a:rPr>
              <a:t>: </a:t>
            </a:r>
            <a:endParaRPr>
              <a:solidFill>
                <a:srgbClr val="666666"/>
              </a:solidFill>
            </a:endParaRPr>
          </a:p>
          <a:p>
            <a:pPr marL="457200" lvl="0" indent="-381000" rtl="0">
              <a:spcBef>
                <a:spcPts val="0"/>
              </a:spcBef>
              <a:spcAft>
                <a:spcPts val="0"/>
              </a:spcAft>
              <a:buClr>
                <a:srgbClr val="666666"/>
              </a:buClr>
              <a:buSzPts val="2400"/>
              <a:buChar char="•"/>
            </a:pPr>
            <a:r>
              <a:rPr lang="en-US" sz="2400" i="1">
                <a:solidFill>
                  <a:srgbClr val="666666"/>
                </a:solidFill>
              </a:rPr>
              <a:t>The Problem of Teaching Literacy Backwards</a:t>
            </a:r>
            <a:endParaRPr sz="2400" i="1">
              <a:solidFill>
                <a:srgbClr val="666666"/>
              </a:solidFill>
            </a:endParaRPr>
          </a:p>
          <a:p>
            <a:pPr marL="457200" lvl="0" indent="-381000" rtl="0">
              <a:spcBef>
                <a:spcPts val="600"/>
              </a:spcBef>
              <a:spcAft>
                <a:spcPts val="0"/>
              </a:spcAft>
              <a:buClr>
                <a:srgbClr val="666666"/>
              </a:buClr>
              <a:buSzPts val="2400"/>
              <a:buChar char="•"/>
            </a:pPr>
            <a:r>
              <a:rPr lang="en-US" sz="2400">
                <a:solidFill>
                  <a:srgbClr val="666666"/>
                </a:solidFill>
              </a:rPr>
              <a:t>SAP Guest: David Liben</a:t>
            </a:r>
            <a:endParaRPr sz="2400">
              <a:solidFill>
                <a:srgbClr val="666666"/>
              </a:solidFill>
            </a:endParaRPr>
          </a:p>
          <a:p>
            <a:pPr marL="457200" lvl="0" indent="-381000" rtl="0">
              <a:spcBef>
                <a:spcPts val="600"/>
              </a:spcBef>
              <a:spcAft>
                <a:spcPts val="0"/>
              </a:spcAft>
              <a:buClr>
                <a:srgbClr val="666666"/>
              </a:buClr>
              <a:buSzPts val="2400"/>
              <a:buChar char="•"/>
            </a:pPr>
            <a:r>
              <a:rPr lang="en-US" sz="2400">
                <a:solidFill>
                  <a:srgbClr val="666666"/>
                </a:solidFill>
              </a:rPr>
              <a:t>Wednesday, July 11,  7:00 - 8:00 p.m. ET</a:t>
            </a:r>
            <a:endParaRPr sz="2400">
              <a:solidFill>
                <a:srgbClr val="666666"/>
              </a:solidFill>
            </a:endParaRPr>
          </a:p>
          <a:p>
            <a:pPr marL="0" marR="0" lvl="0" indent="0" algn="l" rtl="0">
              <a:lnSpc>
                <a:spcPct val="100000"/>
              </a:lnSpc>
              <a:spcBef>
                <a:spcPts val="600"/>
              </a:spcBef>
              <a:spcAft>
                <a:spcPts val="0"/>
              </a:spcAft>
              <a:buNone/>
            </a:pPr>
            <a:r>
              <a:rPr lang="en-US" sz="1800" b="0" i="0" u="none" strike="noStrike" cap="none">
                <a:solidFill>
                  <a:srgbClr val="666666"/>
                </a:solidFill>
                <a:latin typeface="Lucida Sans"/>
                <a:ea typeface="Lucida Sans"/>
                <a:cs typeface="Lucida Sans"/>
                <a:sym typeface="Lucida Sans"/>
              </a:rPr>
              <a:t>Register Here:  </a:t>
            </a:r>
            <a:r>
              <a:rPr lang="en-US" sz="1800" u="sng">
                <a:solidFill>
                  <a:srgbClr val="0B5394"/>
                </a:solidFill>
                <a:hlinkClick r:id="rId3"/>
              </a:rPr>
              <a:t>https://register.gotowebinar.com/register/1958361441732587779</a:t>
            </a:r>
            <a:endParaRPr sz="1800" u="sng">
              <a:solidFill>
                <a:srgbClr val="0B5394"/>
              </a:solidFill>
            </a:endParaRPr>
          </a:p>
          <a:p>
            <a:pPr marL="0" marR="0" lvl="0" indent="0" algn="l" rtl="0">
              <a:lnSpc>
                <a:spcPct val="100000"/>
              </a:lnSpc>
              <a:spcBef>
                <a:spcPts val="0"/>
              </a:spcBef>
              <a:spcAft>
                <a:spcPts val="0"/>
              </a:spcAft>
              <a:buNone/>
            </a:pPr>
            <a:endParaRPr sz="1800" u="sng">
              <a:solidFill>
                <a:srgbClr val="0B5394"/>
              </a:solidFill>
            </a:endParaRPr>
          </a:p>
          <a:p>
            <a:pPr marL="0" lvl="0" indent="0" rtl="0">
              <a:spcBef>
                <a:spcPts val="0"/>
              </a:spcBef>
              <a:spcAft>
                <a:spcPts val="0"/>
              </a:spcAft>
              <a:buClr>
                <a:schemeClr val="dk1"/>
              </a:buClr>
              <a:buSzPts val="1100"/>
              <a:buFont typeface="Arial"/>
              <a:buNone/>
            </a:pPr>
            <a:r>
              <a:rPr lang="en-US" sz="2400">
                <a:solidFill>
                  <a:srgbClr val="1C9963"/>
                </a:solidFill>
              </a:rPr>
              <a:t>August Webinar</a:t>
            </a:r>
            <a:r>
              <a:rPr lang="en-US" sz="2400">
                <a:solidFill>
                  <a:srgbClr val="666666"/>
                </a:solidFill>
              </a:rPr>
              <a:t>: </a:t>
            </a:r>
            <a:endParaRPr>
              <a:solidFill>
                <a:srgbClr val="666666"/>
              </a:solidFill>
            </a:endParaRPr>
          </a:p>
          <a:p>
            <a:pPr marL="457200" lvl="0" indent="-381000" rtl="0">
              <a:spcBef>
                <a:spcPts val="0"/>
              </a:spcBef>
              <a:spcAft>
                <a:spcPts val="0"/>
              </a:spcAft>
              <a:buClr>
                <a:srgbClr val="666666"/>
              </a:buClr>
              <a:buSzPts val="2400"/>
              <a:buChar char="•"/>
            </a:pPr>
            <a:r>
              <a:rPr lang="en-US" sz="2400" i="1">
                <a:solidFill>
                  <a:srgbClr val="666666"/>
                </a:solidFill>
              </a:rPr>
              <a:t>Don't Make Every Math Strategy a Separate Lesson: Developing Understanding and Skill with K-4 Operations</a:t>
            </a:r>
            <a:endParaRPr sz="2400" i="1">
              <a:solidFill>
                <a:srgbClr val="666666"/>
              </a:solidFill>
            </a:endParaRPr>
          </a:p>
          <a:p>
            <a:pPr marL="457200" lvl="0" indent="-381000" rtl="0">
              <a:spcBef>
                <a:spcPts val="0"/>
              </a:spcBef>
              <a:spcAft>
                <a:spcPts val="0"/>
              </a:spcAft>
              <a:buClr>
                <a:srgbClr val="666666"/>
              </a:buClr>
              <a:buSzPts val="2400"/>
              <a:buChar char="•"/>
            </a:pPr>
            <a:r>
              <a:rPr lang="en-US" sz="2400">
                <a:solidFill>
                  <a:srgbClr val="666666"/>
                </a:solidFill>
              </a:rPr>
              <a:t>SAP Guests: Marni Greenstein and Shelbi Cole</a:t>
            </a:r>
            <a:endParaRPr sz="2400">
              <a:solidFill>
                <a:srgbClr val="666666"/>
              </a:solidFill>
            </a:endParaRPr>
          </a:p>
          <a:p>
            <a:pPr marL="457200" lvl="0" indent="-381000" rtl="0">
              <a:spcBef>
                <a:spcPts val="600"/>
              </a:spcBef>
              <a:spcAft>
                <a:spcPts val="0"/>
              </a:spcAft>
              <a:buClr>
                <a:srgbClr val="666666"/>
              </a:buClr>
              <a:buSzPts val="2400"/>
              <a:buChar char="•"/>
            </a:pPr>
            <a:r>
              <a:rPr lang="en-US" sz="2400">
                <a:solidFill>
                  <a:srgbClr val="666666"/>
                </a:solidFill>
              </a:rPr>
              <a:t>Wednesday, August 8,  7:00 - 8:00 p.m. ET</a:t>
            </a:r>
            <a:endParaRPr sz="2400">
              <a:solidFill>
                <a:srgbClr val="666666"/>
              </a:solidFill>
            </a:endParaRPr>
          </a:p>
          <a:p>
            <a:pPr marL="0" lvl="0" indent="0" rtl="0">
              <a:spcBef>
                <a:spcPts val="600"/>
              </a:spcBef>
              <a:spcAft>
                <a:spcPts val="0"/>
              </a:spcAft>
              <a:buNone/>
            </a:pPr>
            <a:r>
              <a:rPr lang="en-US" sz="1800">
                <a:solidFill>
                  <a:srgbClr val="666666"/>
                </a:solidFill>
              </a:rPr>
              <a:t>Register Here:  </a:t>
            </a:r>
            <a:endParaRPr sz="1800">
              <a:solidFill>
                <a:srgbClr val="666666"/>
              </a:solidFill>
            </a:endParaRPr>
          </a:p>
          <a:p>
            <a:pPr marL="0" lvl="0" indent="0" rtl="0">
              <a:spcBef>
                <a:spcPts val="0"/>
              </a:spcBef>
              <a:spcAft>
                <a:spcPts val="0"/>
              </a:spcAft>
              <a:buClr>
                <a:schemeClr val="dk1"/>
              </a:buClr>
              <a:buSzPts val="1100"/>
              <a:buFont typeface="Arial"/>
              <a:buNone/>
            </a:pPr>
            <a:r>
              <a:rPr lang="en-US" sz="1800" u="sng">
                <a:solidFill>
                  <a:srgbClr val="0B5394"/>
                </a:solidFill>
                <a:hlinkClick r:id="rId4"/>
              </a:rPr>
              <a:t>https://attendee.gotowebinar.com/register/8508311637580332547</a:t>
            </a:r>
            <a:endParaRPr sz="1800">
              <a:solidFill>
                <a:srgbClr val="666666"/>
              </a:solidFill>
            </a:endParaRPr>
          </a:p>
        </p:txBody>
      </p:sp>
    </p:spTree>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Shape 1302"/>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a:solidFill>
                  <a:schemeClr val="lt1"/>
                </a:solidFill>
                <a:latin typeface="Lucida Sans"/>
                <a:ea typeface="Lucida Sans"/>
                <a:cs typeface="Lucida Sans"/>
                <a:sym typeface="Lucida Sans"/>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Shape 10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3F3F39"/>
                </a:solidFill>
                <a:latin typeface="Lucida Sans"/>
                <a:ea typeface="Lucida Sans"/>
                <a:cs typeface="Lucida Sans"/>
                <a:sym typeface="Lucida Sans"/>
              </a:rPr>
              <a:t>Learn more about us!</a:t>
            </a:r>
            <a:endParaRPr/>
          </a:p>
        </p:txBody>
      </p:sp>
      <p:sp>
        <p:nvSpPr>
          <p:cNvPr id="1013" name="Shape 10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Contact Jennie Beltramini </a:t>
            </a:r>
            <a:r>
              <a:rPr lang="en-US" sz="1800" b="0" i="0" u="none" strike="noStrike" cap="none">
                <a:solidFill>
                  <a:srgbClr val="3F3F39"/>
                </a:solidFill>
                <a:latin typeface="Lucida Sans"/>
                <a:ea typeface="Lucida Sans"/>
                <a:cs typeface="Lucida Sans"/>
                <a:sym typeface="Lucida Sans"/>
              </a:rPr>
              <a:t>(</a:t>
            </a:r>
            <a:r>
              <a:rPr lang="en-US" sz="1800" b="0" i="0" u="sng" strike="noStrike" cap="none">
                <a:solidFill>
                  <a:schemeClr val="hlink"/>
                </a:solidFill>
                <a:latin typeface="Lucida Sans"/>
                <a:ea typeface="Lucida Sans"/>
                <a:cs typeface="Lucida Sans"/>
                <a:sym typeface="Lucida Sans"/>
                <a:hlinkClick r:id="rId3"/>
              </a:rPr>
              <a:t>jbeltramini@studentsachieve.net</a:t>
            </a:r>
            <a:r>
              <a:rPr lang="en-US" sz="1800" b="0" i="0" u="none" strike="noStrike" cap="none">
                <a:solidFill>
                  <a:srgbClr val="3F3F39"/>
                </a:solidFill>
                <a:latin typeface="Lucida Sans"/>
                <a:ea typeface="Lucida Sans"/>
                <a:cs typeface="Lucida Sans"/>
                <a:sym typeface="Lucida Sans"/>
              </a:rPr>
              <a:t>) </a:t>
            </a:r>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Complete this survey to join our database (and mailing lists): </a:t>
            </a:r>
            <a:r>
              <a:rPr lang="en-US" sz="1800" b="0" i="0" u="sng" strike="noStrike" cap="none">
                <a:solidFill>
                  <a:schemeClr val="hlink"/>
                </a:solidFill>
                <a:latin typeface="Lucida Sans"/>
                <a:ea typeface="Lucida Sans"/>
                <a:cs typeface="Lucida Sans"/>
                <a:sym typeface="Lucida Sans"/>
                <a:hlinkClick r:id="rId4"/>
              </a:rPr>
              <a:t>www.achievethecore.org/ca-signup</a:t>
            </a:r>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Visit our website: </a:t>
            </a:r>
            <a:r>
              <a:rPr lang="en-US" sz="1800" b="0" i="0" u="sng" strike="noStrike" cap="none">
                <a:solidFill>
                  <a:schemeClr val="hlink"/>
                </a:solidFill>
                <a:latin typeface="Lucida Sans"/>
                <a:ea typeface="Lucida Sans"/>
                <a:cs typeface="Lucida Sans"/>
                <a:sym typeface="Lucida Sans"/>
                <a:hlinkClick r:id="rId5"/>
              </a:rPr>
              <a:t>www.achievethecore.org</a:t>
            </a:r>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p:txBody>
      </p:sp>
      <p:pic>
        <p:nvPicPr>
          <p:cNvPr id="1014" name="Shape 1014" descr="ATC Header.PNG"/>
          <p:cNvPicPr preferRelativeResize="0"/>
          <p:nvPr/>
        </p:nvPicPr>
        <p:blipFill rotWithShape="1">
          <a:blip r:embed="rId6">
            <a:alphaModFix/>
          </a:blip>
          <a:srcRect/>
          <a:stretch/>
        </p:blipFill>
        <p:spPr>
          <a:xfrm>
            <a:off x="70125" y="3901267"/>
            <a:ext cx="9141028" cy="2602200"/>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Shape 10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3F3F39"/>
                </a:solidFill>
                <a:latin typeface="Lucida Sans"/>
                <a:ea typeface="Lucida Sans"/>
                <a:cs typeface="Lucida Sans"/>
                <a:sym typeface="Lucida Sans"/>
              </a:rPr>
              <a:t>Tweet with us!</a:t>
            </a:r>
            <a:endParaRPr/>
          </a:p>
        </p:txBody>
      </p:sp>
      <p:sp>
        <p:nvSpPr>
          <p:cNvPr id="1020" name="Shape 10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Please feel free to tweet during and after the webinar using #coreadvocates</a:t>
            </a:r>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@achievethecore</a:t>
            </a:r>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@JennieBeltro</a:t>
            </a:r>
            <a:endParaRPr sz="2400">
              <a:solidFill>
                <a:srgbClr val="3F3F39"/>
              </a:solidFill>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a:solidFill>
                  <a:srgbClr val="3F3F39"/>
                </a:solidFill>
              </a:rPr>
              <a:t>@AstridFossum</a:t>
            </a:r>
            <a:endParaRPr sz="2400">
              <a:solidFill>
                <a:srgbClr val="3F3F39"/>
              </a:solidFill>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a:solidFill>
                  <a:srgbClr val="3F3F39"/>
                </a:solidFill>
              </a:rPr>
              <a:t>@mdmeyer</a:t>
            </a:r>
            <a:endParaRPr sz="2400">
              <a:solidFill>
                <a:srgbClr val="3F3F39"/>
              </a:solidFill>
            </a:endParaRPr>
          </a:p>
        </p:txBody>
      </p:sp>
      <p:pic>
        <p:nvPicPr>
          <p:cNvPr id="1021" name="Shape 1021"/>
          <p:cNvPicPr preferRelativeResize="0"/>
          <p:nvPr/>
        </p:nvPicPr>
        <p:blipFill rotWithShape="1">
          <a:blip r:embed="rId3">
            <a:alphaModFix/>
          </a:blip>
          <a:srcRect/>
          <a:stretch/>
        </p:blipFill>
        <p:spPr>
          <a:xfrm>
            <a:off x="6511235" y="4229100"/>
            <a:ext cx="2624338" cy="1888891"/>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Shape 102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700"/>
              <a:buFont typeface="Allerta"/>
              <a:buNone/>
            </a:pPr>
            <a:r>
              <a:rPr lang="en-US" sz="2800" b="0" i="0" u="none" strike="noStrike" cap="none">
                <a:solidFill>
                  <a:srgbClr val="3F3F39"/>
                </a:solidFill>
                <a:latin typeface="Lucida Sans"/>
                <a:ea typeface="Lucida Sans"/>
                <a:cs typeface="Lucida Sans"/>
                <a:sym typeface="Lucida Sans"/>
              </a:rPr>
              <a:t>Engage with us!</a:t>
            </a:r>
            <a:endParaRPr/>
          </a:p>
        </p:txBody>
      </p:sp>
      <p:sp>
        <p:nvSpPr>
          <p:cNvPr id="1028" name="Shape 1028"/>
          <p:cNvSpPr txBox="1">
            <a:spLocks noGrp="1"/>
          </p:cNvSpPr>
          <p:nvPr>
            <p:ph type="body" idx="1"/>
          </p:nvPr>
        </p:nvSpPr>
        <p:spPr>
          <a:xfrm>
            <a:off x="457200" y="1600200"/>
            <a:ext cx="46044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600"/>
              <a:buFont typeface="Arial"/>
              <a:buNone/>
            </a:pPr>
            <a:r>
              <a:rPr lang="en-US" sz="2400" b="0" i="0" u="none" strike="noStrike" cap="none">
                <a:solidFill>
                  <a:srgbClr val="3F3F39"/>
                </a:solidFill>
                <a:latin typeface="Lucida Sans"/>
                <a:ea typeface="Lucida Sans"/>
                <a:cs typeface="Lucida Sans"/>
                <a:sym typeface="Lucida Sans"/>
              </a:rPr>
              <a:t>During the webinar</a:t>
            </a:r>
            <a:endParaRPr/>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Accessing Documents</a:t>
            </a:r>
            <a:endParaRPr/>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Questions option</a:t>
            </a:r>
            <a:endParaRPr/>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Polling</a:t>
            </a:r>
            <a:endParaRPr/>
          </a:p>
          <a:p>
            <a:pPr marL="0" marR="0" lvl="0" indent="0" algn="l" rtl="0">
              <a:lnSpc>
                <a:spcPct val="115000"/>
              </a:lnSpc>
              <a:spcBef>
                <a:spcPts val="600"/>
              </a:spcBef>
              <a:spcAft>
                <a:spcPts val="0"/>
              </a:spcAft>
              <a:buClr>
                <a:schemeClr val="dk1"/>
              </a:buClr>
              <a:buSzPts val="600"/>
              <a:buFont typeface="Arial"/>
              <a:buNone/>
            </a:pPr>
            <a:r>
              <a:rPr lang="en-US" sz="2400" b="0" i="0" u="none" strike="noStrike" cap="none">
                <a:solidFill>
                  <a:srgbClr val="3F3F39"/>
                </a:solidFill>
                <a:latin typeface="Lucida Sans"/>
                <a:ea typeface="Lucida Sans"/>
                <a:cs typeface="Lucida Sans"/>
                <a:sym typeface="Lucida Sans"/>
              </a:rPr>
              <a:t>After the webinar</a:t>
            </a:r>
            <a:endParaRPr/>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Survey</a:t>
            </a:r>
            <a:endParaRPr/>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Access to recorded webinar</a:t>
            </a:r>
            <a:endParaRPr/>
          </a:p>
          <a:p>
            <a:pPr marL="800100" marR="0" lvl="0" indent="-38100" algn="l" rtl="0">
              <a:lnSpc>
                <a:spcPct val="100000"/>
              </a:lnSpc>
              <a:spcBef>
                <a:spcPts val="0"/>
              </a:spcBef>
              <a:spcAft>
                <a:spcPts val="0"/>
              </a:spcAft>
              <a:buClr>
                <a:schemeClr val="dk1"/>
              </a:buClr>
              <a:buSzPts val="600"/>
              <a:buFont typeface="Arial"/>
              <a:buNone/>
            </a:pPr>
            <a:endParaRPr sz="2400" b="0" i="0" u="none" strike="noStrike" cap="none">
              <a:solidFill>
                <a:srgbClr val="3F3F39"/>
              </a:solidFill>
              <a:latin typeface="Lucida Sans"/>
              <a:ea typeface="Lucida Sans"/>
              <a:cs typeface="Lucida Sans"/>
              <a:sym typeface="Lucida Sans"/>
            </a:endParaRPr>
          </a:p>
        </p:txBody>
      </p:sp>
      <p:pic>
        <p:nvPicPr>
          <p:cNvPr id="1029" name="Shape 1029"/>
          <p:cNvPicPr preferRelativeResize="0"/>
          <p:nvPr/>
        </p:nvPicPr>
        <p:blipFill rotWithShape="1">
          <a:blip r:embed="rId3">
            <a:alphaModFix/>
          </a:blip>
          <a:srcRect/>
          <a:stretch/>
        </p:blipFill>
        <p:spPr>
          <a:xfrm>
            <a:off x="4877275" y="1662100"/>
            <a:ext cx="3520724" cy="3528854"/>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Shape 10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666666"/>
                </a:solidFill>
                <a:latin typeface="Lucida Sans"/>
                <a:ea typeface="Lucida Sans"/>
                <a:cs typeface="Lucida Sans"/>
                <a:sym typeface="Lucida Sans"/>
              </a:rPr>
              <a:t>Goals of the webinar</a:t>
            </a:r>
            <a:endParaRPr sz="2400" b="0" i="0" u="none" strike="noStrike" cap="none">
              <a:solidFill>
                <a:srgbClr val="595959"/>
              </a:solidFill>
              <a:latin typeface="Lucida Sans"/>
              <a:ea typeface="Lucida Sans"/>
              <a:cs typeface="Lucida Sans"/>
              <a:sym typeface="Lucida Sans"/>
            </a:endParaRPr>
          </a:p>
        </p:txBody>
      </p:sp>
      <p:sp>
        <p:nvSpPr>
          <p:cNvPr id="1036" name="Shape 103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685800" lvl="0" indent="-342900" rtl="0">
              <a:lnSpc>
                <a:spcPct val="115000"/>
              </a:lnSpc>
              <a:spcBef>
                <a:spcPts val="0"/>
              </a:spcBef>
              <a:spcAft>
                <a:spcPts val="0"/>
              </a:spcAft>
              <a:buClr>
                <a:srgbClr val="666666"/>
              </a:buClr>
              <a:buSzPts val="2200"/>
              <a:buFont typeface="Lucida Sans"/>
              <a:buChar char="✓"/>
            </a:pPr>
            <a:r>
              <a:rPr lang="en-US">
                <a:solidFill>
                  <a:srgbClr val="666666"/>
                </a:solidFill>
              </a:rPr>
              <a:t>Understand how to recognize high-quality assessments aligned to the Shifts required by college- and career-ready standards</a:t>
            </a:r>
            <a:endParaRPr>
              <a:solidFill>
                <a:srgbClr val="666666"/>
              </a:solidFill>
            </a:endParaRPr>
          </a:p>
          <a:p>
            <a:pPr marL="0" lvl="0" indent="0" rtl="0">
              <a:lnSpc>
                <a:spcPct val="115000"/>
              </a:lnSpc>
              <a:spcBef>
                <a:spcPts val="0"/>
              </a:spcBef>
              <a:spcAft>
                <a:spcPts val="0"/>
              </a:spcAft>
              <a:buNone/>
            </a:pPr>
            <a:endParaRPr>
              <a:solidFill>
                <a:srgbClr val="666666"/>
              </a:solidFill>
            </a:endParaRPr>
          </a:p>
          <a:p>
            <a:pPr marL="685800" lvl="0" indent="-342900" rtl="0">
              <a:lnSpc>
                <a:spcPct val="115000"/>
              </a:lnSpc>
              <a:spcBef>
                <a:spcPts val="0"/>
              </a:spcBef>
              <a:spcAft>
                <a:spcPts val="0"/>
              </a:spcAft>
              <a:buClr>
                <a:srgbClr val="666666"/>
              </a:buClr>
              <a:buSzPts val="2200"/>
              <a:buFont typeface="Lucida Sans"/>
              <a:buChar char="✓"/>
            </a:pPr>
            <a:r>
              <a:rPr lang="en-US">
                <a:solidFill>
                  <a:srgbClr val="666666"/>
                </a:solidFill>
              </a:rPr>
              <a:t>Consider Student Achievement Partners’ mini-assessments for mathematics as a model for high-quality, aligned assessments</a:t>
            </a:r>
            <a:endParaRPr>
              <a:solidFill>
                <a:srgbClr val="666666"/>
              </a:solidFill>
            </a:endParaRPr>
          </a:p>
          <a:p>
            <a:pPr marL="0" lvl="0" indent="0" rtl="0">
              <a:lnSpc>
                <a:spcPct val="115000"/>
              </a:lnSpc>
              <a:spcBef>
                <a:spcPts val="0"/>
              </a:spcBef>
              <a:spcAft>
                <a:spcPts val="0"/>
              </a:spcAft>
              <a:buNone/>
            </a:pPr>
            <a:endParaRPr>
              <a:solidFill>
                <a:srgbClr val="666666"/>
              </a:solidFill>
            </a:endParaRPr>
          </a:p>
          <a:p>
            <a:pPr marL="685800" lvl="0" indent="-342900" rtl="0">
              <a:lnSpc>
                <a:spcPct val="115000"/>
              </a:lnSpc>
              <a:spcBef>
                <a:spcPts val="0"/>
              </a:spcBef>
              <a:spcAft>
                <a:spcPts val="0"/>
              </a:spcAft>
              <a:buClr>
                <a:srgbClr val="666666"/>
              </a:buClr>
              <a:buSzPts val="2200"/>
              <a:buFont typeface="Lucida Sans"/>
              <a:buChar char="✓"/>
            </a:pPr>
            <a:r>
              <a:rPr lang="en-US">
                <a:solidFill>
                  <a:srgbClr val="666666"/>
                </a:solidFill>
              </a:rPr>
              <a:t>Learn how educators have used the mini-assessments within a school district and the impact on students, teachers, and achievement.</a:t>
            </a:r>
            <a:endParaRPr>
              <a:solidFill>
                <a:srgbClr val="666666"/>
              </a:solidFill>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Clr>
                <a:srgbClr val="595959"/>
              </a:buClr>
              <a:buSzPts val="2200"/>
              <a:buFont typeface="Arial"/>
              <a:buNone/>
            </a:pPr>
            <a:endParaRPr sz="2200" b="0" i="0" u="none" strike="noStrike" cap="none">
              <a:solidFill>
                <a:srgbClr val="575757"/>
              </a:solidFill>
              <a:latin typeface="Lucida Sans"/>
              <a:ea typeface="Lucida Sans"/>
              <a:cs typeface="Lucida Sans"/>
              <a:sym typeface="Lucida Sans"/>
            </a:endParaRPr>
          </a:p>
          <a:p>
            <a:pPr marL="0" marR="0" lvl="0" indent="0" algn="l" rtl="0">
              <a:lnSpc>
                <a:spcPct val="115000"/>
              </a:lnSpc>
              <a:spcBef>
                <a:spcPts val="0"/>
              </a:spcBef>
              <a:spcAft>
                <a:spcPts val="0"/>
              </a:spcAft>
              <a:buClr>
                <a:srgbClr val="595959"/>
              </a:buClr>
              <a:buSzPts val="2200"/>
              <a:buFont typeface="Arial"/>
              <a:buNone/>
            </a:pPr>
            <a:r>
              <a:rPr lang="en-US" sz="2200" b="0" i="0" u="none" strike="noStrike" cap="none">
                <a:solidFill>
                  <a:srgbClr val="575757"/>
                </a:solidFill>
                <a:latin typeface="Lucida Sans"/>
                <a:ea typeface="Lucida Sans"/>
                <a:cs typeface="Lucida Sans"/>
                <a:sym typeface="Lucida Sans"/>
              </a:rPr>
              <a:t> </a:t>
            </a:r>
            <a:endParaRPr sz="2200" b="0" i="0" u="none" strike="noStrike" cap="none">
              <a:solidFill>
                <a:srgbClr val="59595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Shape 1041"/>
          <p:cNvSpPr txBox="1">
            <a:spLocks noGrp="1"/>
          </p:cNvSpPr>
          <p:nvPr>
            <p:ph type="title"/>
          </p:nvPr>
        </p:nvSpPr>
        <p:spPr>
          <a:xfrm>
            <a:off x="216568" y="2416482"/>
            <a:ext cx="8620552" cy="16767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a:solidFill>
                  <a:schemeClr val="lt1"/>
                </a:solidFill>
                <a:latin typeface="Lucida Sans"/>
                <a:ea typeface="Lucida Sans"/>
                <a:cs typeface="Lucida Sans"/>
                <a:sym typeface="Lucida Sans"/>
              </a:rPr>
              <a:t>Section 1</a:t>
            </a:r>
            <a:r>
              <a:rPr lang="en-US"/>
              <a:t>: How can we recognize high-quality assessments aligned to the Shifts required by college- and career-ready standards?</a:t>
            </a:r>
            <a:endParaRPr sz="28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Shape 1046"/>
          <p:cNvSpPr txBox="1">
            <a:spLocks noGrp="1"/>
          </p:cNvSpPr>
          <p:nvPr>
            <p:ph type="title"/>
          </p:nvPr>
        </p:nvSpPr>
        <p:spPr>
          <a:xfrm>
            <a:off x="510450" y="2442750"/>
            <a:ext cx="8123100" cy="197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Allerta"/>
              <a:buNone/>
            </a:pPr>
            <a:r>
              <a:rPr lang="en-US" sz="3000">
                <a:solidFill>
                  <a:srgbClr val="FFFFFF"/>
                </a:solidFill>
                <a:latin typeface="Lucida Sans"/>
                <a:ea typeface="Lucida Sans"/>
                <a:cs typeface="Lucida Sans"/>
                <a:sym typeface="Lucida Sans"/>
              </a:rPr>
              <a:t>Poll:</a:t>
            </a:r>
            <a:r>
              <a:rPr lang="en-US">
                <a:solidFill>
                  <a:srgbClr val="FFFFFF"/>
                </a:solidFill>
                <a:latin typeface="Lucida Sans"/>
                <a:ea typeface="Lucida Sans"/>
                <a:cs typeface="Lucida Sans"/>
                <a:sym typeface="Lucida Sans"/>
              </a:rPr>
              <a:t> </a:t>
            </a:r>
            <a:endParaRPr>
              <a:solidFill>
                <a:srgbClr val="FFFFFF"/>
              </a:solidFill>
              <a:latin typeface="Lucida Sans"/>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r>
              <a:rPr lang="en-US">
                <a:solidFill>
                  <a:srgbClr val="FFFFFF"/>
                </a:solidFill>
                <a:latin typeface="Lucida Sans"/>
                <a:ea typeface="Lucida Sans"/>
                <a:cs typeface="Lucida Sans"/>
                <a:sym typeface="Lucida Sans"/>
              </a:rPr>
              <a:t>How familiar are you with next-generation math assessments?</a:t>
            </a:r>
            <a:endParaRPr sz="1200" b="0" i="0" u="none" strike="noStrike" cap="none">
              <a:solidFill>
                <a:schemeClr val="lt1"/>
              </a:solidFill>
              <a:latin typeface="Lucida Sans"/>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endParaRPr sz="1200">
              <a:latin typeface="Lucida Sans"/>
              <a:ea typeface="Lucida Sans"/>
              <a:cs typeface="Lucida Sans"/>
              <a:sym typeface="Lucida Sans"/>
            </a:endParaRPr>
          </a:p>
        </p:txBody>
      </p:sp>
    </p:spTree>
  </p:cSld>
  <p:clrMapOvr>
    <a:masterClrMapping/>
  </p:clrMapOvr>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3948</Words>
  <Application>Microsoft Office PowerPoint</Application>
  <PresentationFormat>On-screen Show (4:3)</PresentationFormat>
  <Paragraphs>340</Paragraphs>
  <Slides>38</Slides>
  <Notes>38</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38</vt:i4>
      </vt:variant>
    </vt:vector>
  </HeadingPairs>
  <TitlesOfParts>
    <vt:vector size="53" baseType="lpstr">
      <vt:lpstr>Noto Sans Symbols</vt:lpstr>
      <vt:lpstr>Georgia</vt:lpstr>
      <vt:lpstr>Arial</vt:lpstr>
      <vt:lpstr>Roboto</vt:lpstr>
      <vt:lpstr>Allerta</vt:lpstr>
      <vt:lpstr>Calibri</vt:lpstr>
      <vt:lpstr>Lucida Sans</vt:lpstr>
      <vt:lpstr>Roboto Medium</vt:lpstr>
      <vt:lpstr>Montserrat Thin</vt:lpstr>
      <vt:lpstr>July Webinar New Year's Resolution</vt:lpstr>
      <vt:lpstr>July Webinar New Year's Resolution</vt:lpstr>
      <vt:lpstr>July Webinar New Year's Resolution</vt:lpstr>
      <vt:lpstr>July Webinar New Year's Resolution</vt:lpstr>
      <vt:lpstr>SAP ATC PPT Template revised</vt:lpstr>
      <vt:lpstr>July Webinar New Year's Resolution</vt:lpstr>
      <vt:lpstr>Collaborative Learning with Math Mini-Assessments </vt:lpstr>
      <vt:lpstr>Introductions</vt:lpstr>
      <vt:lpstr>Who are Core Advocates?</vt:lpstr>
      <vt:lpstr>Learn more about us!</vt:lpstr>
      <vt:lpstr>Tweet with us!</vt:lpstr>
      <vt:lpstr>Engage with us!</vt:lpstr>
      <vt:lpstr>Goals of the webinar</vt:lpstr>
      <vt:lpstr>Section 1: How can we recognize high-quality assessments aligned to the Shifts required by college- and career-ready standards?</vt:lpstr>
      <vt:lpstr>Poll:  How familiar are you with next-generation math assessments? </vt:lpstr>
      <vt:lpstr>The CCSS Requires Three Shifts in Mathematics</vt:lpstr>
      <vt:lpstr>How are next generation assessments different?  Focus strongly where the standards focus</vt:lpstr>
      <vt:lpstr>Traditional vs. Next Gen Approach</vt:lpstr>
      <vt:lpstr>How are next generation assessments different?  Coherence: think across grades, and link to major topics within grades</vt:lpstr>
      <vt:lpstr>Coherence in Addition and Subtraction K-4</vt:lpstr>
      <vt:lpstr>How are next generation assessments different?  Rigor: in major topics pursue conceptual understanding, procedural skill and fluency, and application with equal intensity.</vt:lpstr>
      <vt:lpstr>Conceptual Problems</vt:lpstr>
      <vt:lpstr>Traditional v. Next Gen approach </vt:lpstr>
      <vt:lpstr>Question: What obstacles do teachers face in adjusting to the “new” style of math assessments?  Please use the Questions tab on your control panel to respond. </vt:lpstr>
      <vt:lpstr>Section 2: How do SAP’s mini-assessments for mathematics serve a model for high-quality, aligned assessments?</vt:lpstr>
      <vt:lpstr>SAP Mini-Assessments on AchieveTheCore.Org</vt:lpstr>
      <vt:lpstr>SAP Mini Assessment Example</vt:lpstr>
      <vt:lpstr>Components with a math mini assessment</vt:lpstr>
      <vt:lpstr>Question: How could you use SAP’s mini-assessments in your setting to improve alignment to high-quality assessment?   Please use the Questions tab on your control panel to respond. </vt:lpstr>
      <vt:lpstr>Section 3: How have educators used the mini-assessments in their settings?  </vt:lpstr>
      <vt:lpstr>Michelle Douglas-Meyer Instructional Coach Milwaukee, Wisconsin</vt:lpstr>
      <vt:lpstr>Mini-Assessments in a Professional Learning Setting</vt:lpstr>
      <vt:lpstr>A Process</vt:lpstr>
      <vt:lpstr>PowerPoint Presentation</vt:lpstr>
      <vt:lpstr>PowerPoint Presentation</vt:lpstr>
      <vt:lpstr>PowerPoint Presentation</vt:lpstr>
      <vt:lpstr>PowerPoint Presentation</vt:lpstr>
      <vt:lpstr>PowerPoint Presentation</vt:lpstr>
      <vt:lpstr>Additional uses for mini-assessments</vt:lpstr>
      <vt:lpstr>Questions for our Guests?</vt:lpstr>
      <vt:lpstr>Join our network!</vt:lpstr>
      <vt:lpstr>Tell us about your efforts</vt:lpstr>
      <vt:lpstr>Please join us again!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Learning with Math Mini-Assessments </dc:title>
  <cp:lastModifiedBy>tfiller</cp:lastModifiedBy>
  <cp:revision>1</cp:revision>
  <dcterms:modified xsi:type="dcterms:W3CDTF">2018-06-07T22:43:14Z</dcterms:modified>
</cp:coreProperties>
</file>